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2" r:id="rId6"/>
    <p:sldId id="263" r:id="rId7"/>
    <p:sldId id="276" r:id="rId8"/>
    <p:sldId id="260" r:id="rId9"/>
    <p:sldId id="286" r:id="rId10"/>
    <p:sldId id="287" r:id="rId11"/>
    <p:sldId id="290" r:id="rId12"/>
    <p:sldId id="261" r:id="rId13"/>
    <p:sldId id="291" r:id="rId14"/>
    <p:sldId id="285" r:id="rId15"/>
    <p:sldId id="288" r:id="rId16"/>
    <p:sldId id="277" r:id="rId17"/>
    <p:sldId id="284" r:id="rId18"/>
    <p:sldId id="278" r:id="rId19"/>
    <p:sldId id="279" r:id="rId20"/>
    <p:sldId id="280" r:id="rId21"/>
    <p:sldId id="281" r:id="rId22"/>
    <p:sldId id="282" r:id="rId23"/>
    <p:sldId id="283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DFF"/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0"/>
    <p:restoredTop sz="94680"/>
  </p:normalViewPr>
  <p:slideViewPr>
    <p:cSldViewPr snapToGrid="0" snapToObjects="1">
      <p:cViewPr>
        <p:scale>
          <a:sx n="120" d="100"/>
          <a:sy n="120" d="100"/>
        </p:scale>
        <p:origin x="408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006753-9BFE-A449-B79D-5847F9953C7C}" type="datetimeFigureOut">
              <a:rPr lang="de-CH" smtClean="0"/>
              <a:t>06.06.22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115C4A-E34C-6548-9804-C91FBA0CB0E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06242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15C4A-E34C-6548-9804-C91FBA0CB0E2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98651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15C4A-E34C-6548-9804-C91FBA0CB0E2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9451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3B4633-2DAB-979F-CF10-621C0AE254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3BF621F-4D46-4E8B-DEBE-0D45B9CF9F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041D7A-C327-DA1D-E84F-E55BAB497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06.06.22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FF0127-67AF-DB93-9930-B0198CED4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59ABF9-6110-CCEC-8E39-72C3EC69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8106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E030BC-86DC-B4F5-319F-BAEAF228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88B676D-B7AD-E753-DACB-60ECBEB11F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CE3FD8-5097-EBD0-D13F-1427F2DBE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06.06.22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D450B4-8306-8796-8445-855EDA048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286D36-A431-B54A-67CB-3EEB9D500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75852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F663D43-7711-3F45-2952-97E7083464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BB738A2-2503-796B-13AB-6940E5466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959929-C78F-A8FA-B858-8C4DBCA9F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06.06.22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D88E9D-8E8D-A214-AB20-DB15B9EB2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7EBAD-BA2C-C923-F1F7-ED989706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0567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723A2A-5485-9F94-7EA8-31755EF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15AA84-F651-60BE-C68A-AE37F640F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26C35F-2C08-DB29-615F-02201303A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06.06.22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77591B9-0731-26AF-CC00-836538C0F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90BC66-1421-6C4B-E093-895EDB250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2788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E2040C-EDCD-A160-F731-2B1EC74EB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F6CE01-21D2-CABE-A963-77CFF6F96A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6FEE86-2762-84B9-2FA2-A6894BEC3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06.06.22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0111BF-E501-C600-25AF-40501542A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AFF5420-672D-BE26-FF64-2E12F0230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8385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D41C5F-589F-EBE8-0652-CCB8FC5F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669B1C-39C3-BD2F-FEC6-8AFE8DFB90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C96827C-4036-EFCC-4E60-357168AC2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AD78E4-9488-3AEA-45F4-3C3300C66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06.06.22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84512D8-330F-01C5-3091-392A562D5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C6B846F-973C-9869-683D-E4D8FEED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58150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4B6E84-FAC7-934A-9DD5-3BF7E4BB6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66E216E-ACCA-0F28-A9D0-9E549AC83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9F7DB6A-5B74-D3CC-4E4F-AA2E10F497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B491329-B718-6878-849A-52F12EFB1A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88C631D-2EE7-143E-01B6-6CD2D5D30F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3FD5DA1-19B7-1CE1-3AF7-3F31E247A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06.06.22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A5770A8-FFCE-90B7-59FD-778A121B3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7CEDC64-2C67-C8A4-9F90-019AB9667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55717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113674-098D-A244-F8DF-CBAFB8514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8BD621B-F1CF-0D5C-C48F-FB3FED58A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06.06.22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6A8ED13-9B4B-89AD-DE18-24C66B0E1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BFCA584-42AC-BA4B-D637-4C4CBF2CA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41497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2D3B6B-CD05-D35B-089C-C960D960E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06.06.22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0BED56F-2D55-4D33-6194-E139B4807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49C6EE-A263-223F-8762-FB45B0007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53149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4195CB-A76C-B325-1F8B-FD39F6AF3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7BD5FF-6380-7201-0B41-1A88CF99B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8D009A-9EF4-DEB1-DE96-34CBC61BBF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7AAA6BC-4EA5-6631-80A2-E3060865F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06.06.22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6F1324E-CF77-6520-8BC0-4C0CCB1A7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7ACF5B1-3A95-F911-8B29-3AFB64333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10511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48C103-ABCD-2039-C110-61F0644FB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5FF17D4-0343-6961-7E89-341598851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1571853-8B4B-895C-7DB2-192C3B4135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CC012BD-C586-5CA1-32E0-C582F4724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06.06.22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FEA501E-5FEB-B2F3-4112-27D2B7264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995081E-2668-74B6-03C4-A78D69EC7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09149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F1291A3-9F9A-A090-4902-894D74DC1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070F677-07AF-9DC9-FA5C-BF29919A26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FD6CC1-3DA0-0D26-E6CB-91EF7409F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C0AE10-32F1-C848-AD69-43DF4137F0B4}" type="datetimeFigureOut">
              <a:rPr lang="de-CH" smtClean="0"/>
              <a:t>06.06.22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4E0AEF-3BB1-8DD8-7D43-660FB17C44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4A619F-07FE-9E37-82B9-9F4A1B1FEC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02895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eterhigginson.co.uk/lmc/help.html" TargetMode="External"/><Relationship Id="rId2" Type="http://schemas.openxmlformats.org/officeDocument/2006/relationships/hyperlink" Target="https://peterhigginson.co.uk/lmc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23545E-B876-FB4A-2794-3FE79D612F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Assembler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4914095-B38A-D2AF-4990-1793AA53F4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Andreas Schärer</a:t>
            </a:r>
          </a:p>
          <a:p>
            <a:r>
              <a:rPr lang="de-CH" dirty="0"/>
              <a:t>Kanti Romanshorn</a:t>
            </a:r>
          </a:p>
        </p:txBody>
      </p:sp>
    </p:spTree>
    <p:extLst>
      <p:ext uri="{BB962C8B-B14F-4D97-AF65-F5344CB8AC3E}">
        <p14:creationId xmlns:p14="http://schemas.microsoft.com/office/powerpoint/2010/main" val="2004726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F281FC-7326-5B2B-836B-97BE77040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Zusammenfassung: LÖSUNG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A87DD8-3538-D32E-0B4A-4F2840B2E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b="1" dirty="0"/>
              <a:t>Python vs. Assembler vs. Maschinensprache.</a:t>
            </a:r>
            <a:r>
              <a:rPr lang="de-CH" dirty="0"/>
              <a:t> Fülle Tabelle aus: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B9F41045-862F-7173-5B45-20862C6EF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508554"/>
              </p:ext>
            </p:extLst>
          </p:nvPr>
        </p:nvGraphicFramePr>
        <p:xfrm>
          <a:off x="965200" y="2627154"/>
          <a:ext cx="9712960" cy="302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4780">
                  <a:extLst>
                    <a:ext uri="{9D8B030D-6E8A-4147-A177-3AD203B41FA5}">
                      <a16:colId xmlns:a16="http://schemas.microsoft.com/office/drawing/2014/main" val="2963412965"/>
                    </a:ext>
                  </a:extLst>
                </a:gridCol>
                <a:gridCol w="2611780">
                  <a:extLst>
                    <a:ext uri="{9D8B030D-6E8A-4147-A177-3AD203B41FA5}">
                      <a16:colId xmlns:a16="http://schemas.microsoft.com/office/drawing/2014/main" val="1908485315"/>
                    </a:ext>
                  </a:extLst>
                </a:gridCol>
                <a:gridCol w="2875280">
                  <a:extLst>
                    <a:ext uri="{9D8B030D-6E8A-4147-A177-3AD203B41FA5}">
                      <a16:colId xmlns:a16="http://schemas.microsoft.com/office/drawing/2014/main" val="1261469328"/>
                    </a:ext>
                  </a:extLst>
                </a:gridCol>
                <a:gridCol w="2611120">
                  <a:extLst>
                    <a:ext uri="{9D8B030D-6E8A-4147-A177-3AD203B41FA5}">
                      <a16:colId xmlns:a16="http://schemas.microsoft.com/office/drawing/2014/main" val="1402300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Maschinensprache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Assembler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699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b="1" dirty="0"/>
                        <a:t>Vorteile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Am einfachsten zu programmieren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Nahe an Hardware, da quasi «Muttersprache» der 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Fast «Muttersprache» der CPU</a:t>
                      </a:r>
                    </a:p>
                    <a:p>
                      <a:endParaRPr lang="de-CH" dirty="0"/>
                    </a:p>
                    <a:p>
                      <a:r>
                        <a:rPr lang="de-CH" dirty="0"/>
                        <a:t>Viel besser verständlich wie Maschinensprache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190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b="1" dirty="0"/>
                        <a:t>Nachteile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Weit weg von Hardware (ineffizient),</a:t>
                      </a:r>
                    </a:p>
                    <a:p>
                      <a:r>
                        <a:rPr lang="de-CH" dirty="0"/>
                        <a:t>Muss zuerst installiert werden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Praktisch unverständlich für Menschen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Viel schwieriger als Python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593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9947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E20FBD-688E-34B8-5293-7439C6B0F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Von-Neumann-Architektur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C05346-B62B-BC8D-D344-EFCA2679C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858760" cy="4862739"/>
          </a:xfrm>
        </p:spPr>
        <p:txBody>
          <a:bodyPr>
            <a:normAutofit/>
          </a:bodyPr>
          <a:lstStyle/>
          <a:p>
            <a:r>
              <a:rPr lang="de-CH" dirty="0"/>
              <a:t>Fragen:</a:t>
            </a:r>
          </a:p>
          <a:p>
            <a:pPr lvl="1"/>
            <a:r>
              <a:rPr lang="de-CH" dirty="0"/>
              <a:t>Wie baut man einen Computer?</a:t>
            </a:r>
          </a:p>
          <a:p>
            <a:pPr lvl="1"/>
            <a:r>
              <a:rPr lang="de-CH" dirty="0"/>
              <a:t>Nach welchen Schritten geht Computer beim Ausführen von Programmen auf?</a:t>
            </a:r>
          </a:p>
          <a:p>
            <a:r>
              <a:rPr lang="de-CH" dirty="0"/>
              <a:t>Einfaches </a:t>
            </a:r>
            <a:r>
              <a:rPr lang="de-CH" b="1" dirty="0"/>
              <a:t>Modell</a:t>
            </a:r>
            <a:r>
              <a:rPr lang="de-CH" dirty="0"/>
              <a:t>, wie Computer funktioniert …</a:t>
            </a:r>
          </a:p>
          <a:p>
            <a:r>
              <a:rPr lang="de-CH" b="1" dirty="0"/>
              <a:t>Von-Neumann-Architektur</a:t>
            </a:r>
          </a:p>
          <a:p>
            <a:r>
              <a:rPr lang="de-CH" dirty="0"/>
              <a:t>1945 von John von Neumann</a:t>
            </a:r>
          </a:p>
          <a:p>
            <a:r>
              <a:rPr lang="de-CH" dirty="0"/>
              <a:t>Moderne Computer basieren (mehrheitlich) auf Von-Neumann-Architektur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FC75685-3E1A-5617-A659-D10A04655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644" y="1825623"/>
            <a:ext cx="3132632" cy="408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57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Von Neumann architecture - Wikipedia">
            <a:extLst>
              <a:ext uri="{FF2B5EF4-FFF2-40B4-BE49-F238E27FC236}">
                <a16:creationId xmlns:a16="http://schemas.microsoft.com/office/drawing/2014/main" id="{91606AC8-464F-5144-63DF-F092A7B49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465" y="1155774"/>
            <a:ext cx="6403636" cy="370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0E20FBD-688E-34B8-5293-7439C6B0F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14" y="365125"/>
            <a:ext cx="11087986" cy="1325563"/>
          </a:xfrm>
        </p:spPr>
        <p:txBody>
          <a:bodyPr/>
          <a:lstStyle/>
          <a:p>
            <a:r>
              <a:rPr lang="de-CH" dirty="0"/>
              <a:t>Von-Neumann-Architektur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C05346-B62B-BC8D-D344-EFCA2679C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87" y="1825624"/>
            <a:ext cx="8505574" cy="5032376"/>
          </a:xfrm>
        </p:spPr>
        <p:txBody>
          <a:bodyPr>
            <a:normAutofit/>
          </a:bodyPr>
          <a:lstStyle/>
          <a:p>
            <a:r>
              <a:rPr lang="de-CH" dirty="0"/>
              <a:t>Computer besteht aus </a:t>
            </a:r>
            <a:r>
              <a:rPr lang="de-CH" b="1" dirty="0"/>
              <a:t>drei Hauptkomponenten</a:t>
            </a:r>
            <a:r>
              <a:rPr lang="de-CH" dirty="0"/>
              <a:t>:</a:t>
            </a:r>
          </a:p>
          <a:p>
            <a:pPr lvl="1"/>
            <a:r>
              <a:rPr lang="de-CH" b="1" dirty="0"/>
              <a:t>CPU</a:t>
            </a:r>
          </a:p>
          <a:p>
            <a:pPr lvl="1"/>
            <a:r>
              <a:rPr lang="de-CH" b="1" dirty="0"/>
              <a:t>Memory</a:t>
            </a:r>
            <a:r>
              <a:rPr lang="de-CH" dirty="0"/>
              <a:t> (RAM)</a:t>
            </a:r>
          </a:p>
          <a:p>
            <a:pPr lvl="1"/>
            <a:r>
              <a:rPr lang="de-CH" b="1" dirty="0"/>
              <a:t>Input / Output</a:t>
            </a:r>
          </a:p>
          <a:p>
            <a:r>
              <a:rPr lang="de-CH" dirty="0"/>
              <a:t>CPU beinhaltet:</a:t>
            </a:r>
          </a:p>
          <a:p>
            <a:pPr lvl="1"/>
            <a:r>
              <a:rPr lang="de-CH" b="1" dirty="0"/>
              <a:t>Rechenwerk </a:t>
            </a:r>
            <a:r>
              <a:rPr lang="de-CH" dirty="0"/>
              <a:t>(</a:t>
            </a:r>
            <a:r>
              <a:rPr lang="de-CH" dirty="0" err="1"/>
              <a:t>Arithmetic</a:t>
            </a:r>
            <a:r>
              <a:rPr lang="de-CH" dirty="0"/>
              <a:t> </a:t>
            </a:r>
            <a:r>
              <a:rPr lang="de-CH" dirty="0" err="1"/>
              <a:t>Logic</a:t>
            </a:r>
            <a:r>
              <a:rPr lang="de-CH" dirty="0"/>
              <a:t> Unit, ALU):</a:t>
            </a:r>
          </a:p>
          <a:p>
            <a:pPr lvl="2"/>
            <a:r>
              <a:rPr lang="de-CH" dirty="0"/>
              <a:t>kann Rechnen</a:t>
            </a:r>
          </a:p>
          <a:p>
            <a:pPr lvl="2"/>
            <a:r>
              <a:rPr lang="de-CH" dirty="0"/>
              <a:t>z.B. zwei Zahlen addieren</a:t>
            </a:r>
          </a:p>
          <a:p>
            <a:pPr lvl="1"/>
            <a:r>
              <a:rPr lang="de-CH" b="1" dirty="0"/>
              <a:t>Steuerwerk</a:t>
            </a:r>
            <a:r>
              <a:rPr lang="de-CH" dirty="0"/>
              <a:t> (Control Unit):</a:t>
            </a:r>
          </a:p>
          <a:p>
            <a:pPr lvl="2"/>
            <a:r>
              <a:rPr lang="de-CH" dirty="0"/>
              <a:t>«Dirigentin» der CPU</a:t>
            </a:r>
          </a:p>
          <a:p>
            <a:pPr lvl="2"/>
            <a:r>
              <a:rPr lang="de-CH" dirty="0"/>
              <a:t>Stellt sicher, dass korrekte Schritte in richtiger Reihenfolge ausgeführt werden</a:t>
            </a:r>
          </a:p>
          <a:p>
            <a:pPr lvl="2"/>
            <a:r>
              <a:rPr lang="de-CH" dirty="0"/>
              <a:t>Führt Von-Neumann-Instruktionszyklus aus (siehe später)</a:t>
            </a:r>
          </a:p>
        </p:txBody>
      </p:sp>
    </p:spTree>
    <p:extLst>
      <p:ext uri="{BB962C8B-B14F-4D97-AF65-F5344CB8AC3E}">
        <p14:creationId xmlns:p14="http://schemas.microsoft.com/office/powerpoint/2010/main" val="411485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A7527F36-9741-E3EE-78E6-58B22C5E241A}"/>
              </a:ext>
            </a:extLst>
          </p:cNvPr>
          <p:cNvSpPr/>
          <p:nvPr/>
        </p:nvSpPr>
        <p:spPr>
          <a:xfrm>
            <a:off x="162838" y="212942"/>
            <a:ext cx="11862148" cy="6526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CH" sz="2400" b="1" dirty="0"/>
              <a:t>Central Processing Unit (CPU)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AB2784-FB54-EECB-9DC7-FA26C91DC38E}"/>
              </a:ext>
            </a:extLst>
          </p:cNvPr>
          <p:cNvSpPr/>
          <p:nvPr/>
        </p:nvSpPr>
        <p:spPr>
          <a:xfrm>
            <a:off x="274311" y="750256"/>
            <a:ext cx="6067111" cy="35723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CH" b="1" dirty="0">
                <a:solidFill>
                  <a:sysClr val="windowText" lastClr="000000"/>
                </a:solidFill>
              </a:rPr>
              <a:t>Steuerwerk / Control Unit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D94F00E-1BCD-CED1-BBAC-2A715F3CDC59}"/>
              </a:ext>
            </a:extLst>
          </p:cNvPr>
          <p:cNvSpPr/>
          <p:nvPr/>
        </p:nvSpPr>
        <p:spPr>
          <a:xfrm>
            <a:off x="6676372" y="2392471"/>
            <a:ext cx="5241315" cy="42525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CH" b="1" dirty="0">
                <a:solidFill>
                  <a:sysClr val="windowText" lastClr="000000"/>
                </a:solidFill>
              </a:rPr>
              <a:t>Rechenwerk / ALU</a:t>
            </a:r>
          </a:p>
        </p:txBody>
      </p:sp>
      <p:pic>
        <p:nvPicPr>
          <p:cNvPr id="8" name="Picture 2" descr="Young Math Nerd Girl In Classroom Stock Photo - Download Image Now - iStock">
            <a:extLst>
              <a:ext uri="{FF2B5EF4-FFF2-40B4-BE49-F238E27FC236}">
                <a16:creationId xmlns:a16="http://schemas.microsoft.com/office/drawing/2014/main" id="{E9266C79-D81E-C057-3DE8-D36A2C48C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979" y="2979505"/>
            <a:ext cx="4948914" cy="329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rigentinnen - eine Bestandsaufnahme: Frauen vor dem Orchester | News und  Kritik | BR-KLASSIK | Bayerischer Rundfunk">
            <a:extLst>
              <a:ext uri="{FF2B5EF4-FFF2-40B4-BE49-F238E27FC236}">
                <a16:creationId xmlns:a16="http://schemas.microsoft.com/office/drawing/2014/main" id="{D5DA91C4-C718-12FE-77A4-4759B1E9A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5" y="1081477"/>
            <a:ext cx="5482425" cy="308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364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E20FBD-688E-34B8-5293-7439C6B0F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Von-Neumann-Architektur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C05346-B62B-BC8D-D344-EFCA2679C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945315" cy="4862739"/>
          </a:xfrm>
        </p:spPr>
        <p:txBody>
          <a:bodyPr/>
          <a:lstStyle/>
          <a:p>
            <a:r>
              <a:rPr lang="de-CH" dirty="0"/>
              <a:t>Assembler/Maschinensprache-Code wird im Memory abgelegt …</a:t>
            </a:r>
          </a:p>
          <a:p>
            <a:r>
              <a:rPr lang="de-CH" dirty="0"/>
              <a:t>… und von CPU Zeile für Zeile durchgegangen</a:t>
            </a:r>
          </a:p>
          <a:p>
            <a:r>
              <a:rPr lang="de-CH" dirty="0"/>
              <a:t>Für </a:t>
            </a:r>
            <a:r>
              <a:rPr lang="de-CH" i="1" dirty="0"/>
              <a:t>jede Zeile </a:t>
            </a:r>
            <a:r>
              <a:rPr lang="de-CH" dirty="0"/>
              <a:t>(also jede Instruktion) wird gesamter </a:t>
            </a:r>
            <a:r>
              <a:rPr lang="de-CH" b="1" dirty="0"/>
              <a:t>Von-Neumann-Instruktionszyklus </a:t>
            </a:r>
            <a:r>
              <a:rPr lang="de-CH" dirty="0"/>
              <a:t>durchgeführt: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b="1" dirty="0" err="1"/>
              <a:t>Fetch</a:t>
            </a:r>
            <a:r>
              <a:rPr lang="de-CH" b="1" dirty="0"/>
              <a:t> </a:t>
            </a:r>
            <a:r>
              <a:rPr lang="de-CH" dirty="0"/>
              <a:t>(holen gehen):</a:t>
            </a:r>
          </a:p>
          <a:p>
            <a:pPr lvl="2"/>
            <a:r>
              <a:rPr lang="de-CH" dirty="0"/>
              <a:t>Hole im Speicher die nächste Instruktion – quasi die nächste</a:t>
            </a:r>
            <a:br>
              <a:rPr lang="de-CH" dirty="0"/>
            </a:br>
            <a:r>
              <a:rPr lang="de-CH" dirty="0"/>
              <a:t>Zeile Code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b="1" dirty="0" err="1"/>
              <a:t>Decode</a:t>
            </a:r>
            <a:r>
              <a:rPr lang="de-CH" dirty="0"/>
              <a:t> (decodieren):</a:t>
            </a:r>
          </a:p>
          <a:p>
            <a:pPr lvl="2"/>
            <a:r>
              <a:rPr lang="de-CH" dirty="0"/>
              <a:t>Entschlüssle, was diese bedeutet.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b="1" dirty="0"/>
              <a:t>Execute</a:t>
            </a:r>
            <a:r>
              <a:rPr lang="de-CH" dirty="0"/>
              <a:t> (ausführen):</a:t>
            </a:r>
          </a:p>
          <a:p>
            <a:pPr lvl="2"/>
            <a:r>
              <a:rPr lang="de-CH" dirty="0"/>
              <a:t>Führe sie aus.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FC75685-3E1A-5617-A659-D10A04655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9066" y="169636"/>
            <a:ext cx="2794000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Von Neumann architecture - Wikipedia">
            <a:extLst>
              <a:ext uri="{FF2B5EF4-FFF2-40B4-BE49-F238E27FC236}">
                <a16:creationId xmlns:a16="http://schemas.microsoft.com/office/drawing/2014/main" id="{91606AC8-464F-5144-63DF-F092A7B49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691" y="3834976"/>
            <a:ext cx="5167309" cy="2988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28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9D8790-9813-5C1F-116D-AE84FA2E8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Assembler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D04733-AD5E-A707-B494-868570280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Wollen nun selbst Assembler ganz </a:t>
            </a:r>
            <a:r>
              <a:rPr lang="de-CH" i="1" dirty="0"/>
              <a:t>einfache Programme </a:t>
            </a:r>
            <a:r>
              <a:rPr lang="de-CH" dirty="0"/>
              <a:t>schreiben</a:t>
            </a:r>
          </a:p>
          <a:p>
            <a:r>
              <a:rPr lang="de-CH" dirty="0"/>
              <a:t>Beispiel: Zwei Zahlen addieren</a:t>
            </a:r>
          </a:p>
          <a:p>
            <a:r>
              <a:rPr lang="de-CH" dirty="0"/>
              <a:t>Nutzen «</a:t>
            </a:r>
            <a:r>
              <a:rPr lang="de-CH" b="1" dirty="0"/>
              <a:t>Little Man Computer</a:t>
            </a:r>
            <a:r>
              <a:rPr lang="de-CH" dirty="0"/>
              <a:t>»:</a:t>
            </a:r>
          </a:p>
          <a:p>
            <a:pPr lvl="1"/>
            <a:r>
              <a:rPr lang="de-CH" dirty="0"/>
              <a:t>Modell von einfacher CPU …</a:t>
            </a:r>
          </a:p>
          <a:p>
            <a:pPr lvl="1"/>
            <a:r>
              <a:rPr lang="de-CH" dirty="0"/>
              <a:t>… um Von-Neumann-Architektur zu demonstrieren</a:t>
            </a:r>
          </a:p>
          <a:p>
            <a:pPr lvl="1"/>
            <a:r>
              <a:rPr lang="de-CH" dirty="0"/>
              <a:t>Simulationen im Web: </a:t>
            </a:r>
            <a:r>
              <a:rPr lang="de-CH" dirty="0">
                <a:hlinkClick r:id="rId2"/>
              </a:rPr>
              <a:t>https://peterhigginson.co.uk/lmc/</a:t>
            </a:r>
            <a:r>
              <a:rPr lang="de-CH" dirty="0"/>
              <a:t> </a:t>
            </a:r>
          </a:p>
          <a:p>
            <a:pPr lvl="1"/>
            <a:r>
              <a:rPr lang="de-CH" dirty="0"/>
              <a:t>Help: </a:t>
            </a:r>
            <a:r>
              <a:rPr lang="de-CH" dirty="0">
                <a:hlinkClick r:id="rId3"/>
              </a:rPr>
              <a:t>https://peterhigginson.co.uk/lmc/help.html</a:t>
            </a:r>
            <a:r>
              <a:rPr lang="de-CH" dirty="0"/>
              <a:t> </a:t>
            </a:r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6199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k 22">
            <a:extLst>
              <a:ext uri="{FF2B5EF4-FFF2-40B4-BE49-F238E27FC236}">
                <a16:creationId xmlns:a16="http://schemas.microsoft.com/office/drawing/2014/main" id="{2593F5FA-8995-AE67-BDF3-5A3565D1A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158" y="1675586"/>
            <a:ext cx="5736218" cy="352800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ABF4E5E8-210C-574D-0C33-BFECA7267C7A}"/>
              </a:ext>
            </a:extLst>
          </p:cNvPr>
          <p:cNvSpPr/>
          <p:nvPr/>
        </p:nvSpPr>
        <p:spPr>
          <a:xfrm>
            <a:off x="154971" y="3429000"/>
            <a:ext cx="3015554" cy="3304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CH" b="1" dirty="0">
                <a:solidFill>
                  <a:sysClr val="windowText" lastClr="000000"/>
                </a:solidFill>
              </a:rPr>
              <a:t>Steuerwerk / Control Unit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29D29B9-8772-1276-2BC8-F131C6320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Little Man Computer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91BB312-B45B-0944-8FDF-7009A8CBF694}"/>
              </a:ext>
            </a:extLst>
          </p:cNvPr>
          <p:cNvSpPr txBox="1"/>
          <p:nvPr/>
        </p:nvSpPr>
        <p:spPr>
          <a:xfrm>
            <a:off x="9122896" y="1963933"/>
            <a:ext cx="2914134" cy="14773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CH" b="1" dirty="0"/>
              <a:t>Speicher (RAM):</a:t>
            </a:r>
            <a:r>
              <a:rPr lang="de-CH" dirty="0"/>
              <a:t> </a:t>
            </a:r>
          </a:p>
          <a:p>
            <a:pPr marL="285750" indent="-285750">
              <a:buFontTx/>
              <a:buChar char="-"/>
            </a:pPr>
            <a:r>
              <a:rPr lang="de-CH" dirty="0"/>
              <a:t>Speichert Programmcode UND Daten</a:t>
            </a:r>
          </a:p>
          <a:p>
            <a:pPr marL="285750" indent="-285750">
              <a:buFontTx/>
              <a:buChar char="-"/>
            </a:pPr>
            <a:r>
              <a:rPr lang="de-CH" dirty="0"/>
              <a:t>Hier: 100 Memory-Slots (0-99)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15C1B0D-9597-B1B8-5267-89FA111B86C4}"/>
              </a:ext>
            </a:extLst>
          </p:cNvPr>
          <p:cNvSpPr txBox="1"/>
          <p:nvPr/>
        </p:nvSpPr>
        <p:spPr>
          <a:xfrm>
            <a:off x="314110" y="1688680"/>
            <a:ext cx="2804160" cy="147732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de-CH" b="1" dirty="0"/>
              <a:t>Programm in Assembler:</a:t>
            </a:r>
          </a:p>
          <a:p>
            <a:pPr marL="285750" indent="-285750">
              <a:buFontTx/>
              <a:buChar char="-"/>
            </a:pPr>
            <a:r>
              <a:rPr lang="de-CH" dirty="0"/>
              <a:t>Jede Zeile beinhaltet eine Anweisung</a:t>
            </a:r>
          </a:p>
          <a:p>
            <a:pPr marL="285750" indent="-285750">
              <a:buFontTx/>
              <a:buChar char="-"/>
            </a:pPr>
            <a:r>
              <a:rPr lang="de-CH" dirty="0"/>
              <a:t>Werden am Anfang in Speicher geschrieben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3DB73C5-93C1-31EE-2434-C045F4BA41E5}"/>
              </a:ext>
            </a:extLst>
          </p:cNvPr>
          <p:cNvSpPr txBox="1"/>
          <p:nvPr/>
        </p:nvSpPr>
        <p:spPr>
          <a:xfrm>
            <a:off x="6004560" y="614027"/>
            <a:ext cx="3312160" cy="923330"/>
          </a:xfrm>
          <a:prstGeom prst="rect">
            <a:avLst/>
          </a:prstGeom>
          <a:noFill/>
          <a:ln w="38100">
            <a:solidFill>
              <a:srgbClr val="FF2F92"/>
            </a:solidFill>
          </a:ln>
        </p:spPr>
        <p:txBody>
          <a:bodyPr wrap="square" rtlCol="0">
            <a:spAutoFit/>
          </a:bodyPr>
          <a:lstStyle/>
          <a:p>
            <a:r>
              <a:rPr lang="de-CH" b="1" dirty="0"/>
              <a:t>Akkumulator:</a:t>
            </a:r>
            <a:br>
              <a:rPr lang="de-CH" b="1" dirty="0"/>
            </a:br>
            <a:r>
              <a:rPr lang="de-CH" dirty="0"/>
              <a:t>Speichert Resultat der letzten Operation / Berechnung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DC9B10A-FF82-A78B-607D-B40F84B63D01}"/>
              </a:ext>
            </a:extLst>
          </p:cNvPr>
          <p:cNvSpPr txBox="1"/>
          <p:nvPr/>
        </p:nvSpPr>
        <p:spPr>
          <a:xfrm>
            <a:off x="287727" y="5132420"/>
            <a:ext cx="2770433" cy="147732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de-CH" b="1" dirty="0" err="1"/>
              <a:t>Instruction</a:t>
            </a:r>
            <a:r>
              <a:rPr lang="de-CH" b="1" dirty="0"/>
              <a:t> Register:</a:t>
            </a:r>
          </a:p>
          <a:p>
            <a:r>
              <a:rPr lang="de-CH" dirty="0"/>
              <a:t>Merkt sich erste Stelle der aktuellen Anweisung</a:t>
            </a:r>
          </a:p>
          <a:p>
            <a:r>
              <a:rPr lang="de-CH" b="1" dirty="0" err="1"/>
              <a:t>Address</a:t>
            </a:r>
            <a:r>
              <a:rPr lang="de-CH" b="1" dirty="0"/>
              <a:t> Register:</a:t>
            </a:r>
          </a:p>
          <a:p>
            <a:r>
              <a:rPr lang="de-CH" dirty="0"/>
              <a:t>Merkt sich 2. und 3. Stelle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D9A62F5-DC9E-5766-3B24-CD7AF2C50852}"/>
              </a:ext>
            </a:extLst>
          </p:cNvPr>
          <p:cNvSpPr txBox="1"/>
          <p:nvPr/>
        </p:nvSpPr>
        <p:spPr>
          <a:xfrm>
            <a:off x="3827477" y="5453540"/>
            <a:ext cx="3413627" cy="646331"/>
          </a:xfrm>
          <a:prstGeom prst="rect">
            <a:avLst/>
          </a:prstGeom>
          <a:noFill/>
          <a:ln w="38100">
            <a:solidFill>
              <a:srgbClr val="00FDFF"/>
            </a:solidFill>
          </a:ln>
        </p:spPr>
        <p:txBody>
          <a:bodyPr wrap="none" rtlCol="0">
            <a:spAutoFit/>
          </a:bodyPr>
          <a:lstStyle/>
          <a:p>
            <a:r>
              <a:rPr lang="de-CH" b="1" dirty="0" err="1"/>
              <a:t>Arithmetic</a:t>
            </a:r>
            <a:r>
              <a:rPr lang="de-CH" b="1" dirty="0"/>
              <a:t> Unit:</a:t>
            </a:r>
          </a:p>
          <a:p>
            <a:r>
              <a:rPr lang="de-CH" dirty="0"/>
              <a:t>Rechenwerk, stellt Rechnungen an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5AFFB4E-A3C1-738B-EB9C-D7B9481A8C7C}"/>
              </a:ext>
            </a:extLst>
          </p:cNvPr>
          <p:cNvSpPr/>
          <p:nvPr/>
        </p:nvSpPr>
        <p:spPr>
          <a:xfrm>
            <a:off x="3316502" y="1690688"/>
            <a:ext cx="1885418" cy="31048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B00648A-2F0E-B84F-218A-1E3AA29C9442}"/>
              </a:ext>
            </a:extLst>
          </p:cNvPr>
          <p:cNvSpPr txBox="1"/>
          <p:nvPr/>
        </p:nvSpPr>
        <p:spPr>
          <a:xfrm>
            <a:off x="7898057" y="5453541"/>
            <a:ext cx="3699667" cy="64633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de-CH" b="1" dirty="0"/>
              <a:t>Input / Output:</a:t>
            </a:r>
          </a:p>
          <a:p>
            <a:r>
              <a:rPr lang="de-CH" dirty="0"/>
              <a:t>Werte eingeben und ausgeben lassen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88632A7-8916-3A01-C31F-B1AFB935DE61}"/>
              </a:ext>
            </a:extLst>
          </p:cNvPr>
          <p:cNvSpPr/>
          <p:nvPr/>
        </p:nvSpPr>
        <p:spPr>
          <a:xfrm>
            <a:off x="6262902" y="1771968"/>
            <a:ext cx="2535658" cy="2921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D1F17B0-D5DD-4AAE-E8A6-B3BE0A5AEEAA}"/>
              </a:ext>
            </a:extLst>
          </p:cNvPr>
          <p:cNvSpPr/>
          <p:nvPr/>
        </p:nvSpPr>
        <p:spPr>
          <a:xfrm>
            <a:off x="5283200" y="2957118"/>
            <a:ext cx="721360" cy="25344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B27FA81-8D22-96CA-0665-D6E0E9F2DE70}"/>
              </a:ext>
            </a:extLst>
          </p:cNvPr>
          <p:cNvSpPr/>
          <p:nvPr/>
        </p:nvSpPr>
        <p:spPr>
          <a:xfrm>
            <a:off x="5283200" y="3260276"/>
            <a:ext cx="721360" cy="40433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2CD2011-E476-437C-17F5-37C089C38FE2}"/>
              </a:ext>
            </a:extLst>
          </p:cNvPr>
          <p:cNvSpPr/>
          <p:nvPr/>
        </p:nvSpPr>
        <p:spPr>
          <a:xfrm>
            <a:off x="5283200" y="3734602"/>
            <a:ext cx="721360" cy="305071"/>
          </a:xfrm>
          <a:prstGeom prst="rect">
            <a:avLst/>
          </a:prstGeom>
          <a:noFill/>
          <a:ln w="38100"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79A91A1-3AB2-90C9-E312-BB2A2656810A}"/>
              </a:ext>
            </a:extLst>
          </p:cNvPr>
          <p:cNvSpPr/>
          <p:nvPr/>
        </p:nvSpPr>
        <p:spPr>
          <a:xfrm>
            <a:off x="5283200" y="4222465"/>
            <a:ext cx="413555" cy="340949"/>
          </a:xfrm>
          <a:prstGeom prst="rect">
            <a:avLst/>
          </a:prstGeom>
          <a:noFill/>
          <a:ln w="38100">
            <a:solidFill>
              <a:srgbClr val="00F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2D46180-C5F5-3F83-C3D7-906755DB19D7}"/>
              </a:ext>
            </a:extLst>
          </p:cNvPr>
          <p:cNvSpPr/>
          <p:nvPr/>
        </p:nvSpPr>
        <p:spPr>
          <a:xfrm>
            <a:off x="5283200" y="4653566"/>
            <a:ext cx="413555" cy="39771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337BFACA-4F52-F021-3054-D1AF66813839}"/>
              </a:ext>
            </a:extLst>
          </p:cNvPr>
          <p:cNvSpPr/>
          <p:nvPr/>
        </p:nvSpPr>
        <p:spPr>
          <a:xfrm>
            <a:off x="5253485" y="1713048"/>
            <a:ext cx="479804" cy="93333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6BCFC4E-B121-C5BD-3F76-28801EFC5E33}"/>
              </a:ext>
            </a:extLst>
          </p:cNvPr>
          <p:cNvSpPr txBox="1"/>
          <p:nvPr/>
        </p:nvSpPr>
        <p:spPr>
          <a:xfrm>
            <a:off x="287727" y="3798243"/>
            <a:ext cx="2770433" cy="120032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de-CH" b="1" dirty="0" err="1"/>
              <a:t>Program</a:t>
            </a:r>
            <a:r>
              <a:rPr lang="de-CH" b="1" dirty="0"/>
              <a:t> Counter:</a:t>
            </a:r>
            <a:br>
              <a:rPr lang="de-CH" b="1" dirty="0"/>
            </a:br>
            <a:r>
              <a:rPr lang="de-CH" dirty="0"/>
              <a:t>merkt sich Adresse im Speicher von nächster Anweisung</a:t>
            </a:r>
          </a:p>
        </p:txBody>
      </p:sp>
      <p:pic>
        <p:nvPicPr>
          <p:cNvPr id="24" name="Picture 2" descr="Young Math Nerd Girl In Classroom Stock Photo - Download Image Now - iStock">
            <a:extLst>
              <a:ext uri="{FF2B5EF4-FFF2-40B4-BE49-F238E27FC236}">
                <a16:creationId xmlns:a16="http://schemas.microsoft.com/office/drawing/2014/main" id="{79249DE6-A254-748C-B666-6B1664C89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317" y="6121988"/>
            <a:ext cx="949319" cy="63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Dirigentinnen - eine Bestandsaufnahme: Frauen vor dem Orchester | News und  Kritik | BR-KLASSIK | Bayerischer Rundfunk">
            <a:extLst>
              <a:ext uri="{FF2B5EF4-FFF2-40B4-BE49-F238E27FC236}">
                <a16:creationId xmlns:a16="http://schemas.microsoft.com/office/drawing/2014/main" id="{13C62E63-08F0-390B-8848-9A60CDDE0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677" y="4613040"/>
            <a:ext cx="1034472" cy="58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51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89714E-E3E1-2425-7E06-5F0FA9481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Little Man Computer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F0F3286-7A9D-CA4D-6794-143441ECEC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de-CH" dirty="0"/>
                  <a:t>Jede CPU hat eigenes </a:t>
                </a:r>
                <a:r>
                  <a:rPr lang="de-CH" b="1" dirty="0" err="1"/>
                  <a:t>Instruction</a:t>
                </a:r>
                <a:r>
                  <a:rPr lang="de-CH" b="1" dirty="0"/>
                  <a:t> Set </a:t>
                </a:r>
                <a:r>
                  <a:rPr lang="de-CH" dirty="0"/>
                  <a:t>(Befehlssatzarchitektur)</a:t>
                </a:r>
              </a:p>
              <a:p>
                <a:r>
                  <a:rPr lang="de-CH" dirty="0"/>
                  <a:t>Beinhaltet alle einzelnen Befehle, die CPU machen kann</a:t>
                </a:r>
              </a:p>
              <a:p>
                <a:r>
                  <a:rPr lang="de-CH" dirty="0"/>
                  <a:t>Für «Little Man Computer»: nur etwa 10 Befehle!</a:t>
                </a:r>
              </a:p>
              <a:p>
                <a:endParaRPr lang="de-CH" dirty="0"/>
              </a:p>
              <a:p>
                <a:endParaRPr lang="de-CH" dirty="0"/>
              </a:p>
              <a:p>
                <a:endParaRPr lang="de-CH" dirty="0"/>
              </a:p>
              <a:p>
                <a:endParaRPr lang="de-CH" dirty="0"/>
              </a:p>
              <a:p>
                <a:endParaRPr lang="de-CH" dirty="0"/>
              </a:p>
              <a:p>
                <a:endParaRPr lang="de-CH" dirty="0"/>
              </a:p>
              <a:p>
                <a:r>
                  <a:rPr lang="de-CH" dirty="0"/>
                  <a:t>Mathematische Operatoren im «LMC»:</a:t>
                </a:r>
              </a:p>
              <a:p>
                <a:pPr lvl="1"/>
                <a:r>
                  <a:rPr lang="de-CH" dirty="0"/>
                  <a:t>Nur Add und Sub!</a:t>
                </a:r>
              </a:p>
              <a:p>
                <a:pPr lvl="1"/>
                <a:r>
                  <a:rPr lang="de-CH" dirty="0"/>
                  <a:t>Beachte: keine Multiplikation!!!</a:t>
                </a:r>
              </a:p>
              <a:p>
                <a:pPr lvl="1"/>
                <a:r>
                  <a:rPr lang="de-CH" dirty="0"/>
                  <a:t>Grund: Nicht nötig, Add reicht: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4⋅5=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5+5+5+5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endParaRPr lang="de-CH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F0F3286-7A9D-CA4D-6794-143441ECEC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844" t="-2771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>
            <a:extLst>
              <a:ext uri="{FF2B5EF4-FFF2-40B4-BE49-F238E27FC236}">
                <a16:creationId xmlns:a16="http://schemas.microsoft.com/office/drawing/2014/main" id="{8ED2B4B7-B55D-B13F-2CC6-4003F96FF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816" y="2880343"/>
            <a:ext cx="8179213" cy="233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74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9A095960-17E4-734F-0693-E403F38CC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382" y="2782823"/>
            <a:ext cx="6293618" cy="387082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29D29B9-8772-1276-2BC8-F131C6320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628"/>
            <a:ext cx="10515600" cy="1325563"/>
          </a:xfrm>
        </p:spPr>
        <p:txBody>
          <a:bodyPr/>
          <a:lstStyle/>
          <a:p>
            <a:r>
              <a:rPr lang="de-CH" dirty="0"/>
              <a:t>Little Man Computer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BBD41CB-E14D-307F-4556-5DE56F4B5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7060"/>
            <a:ext cx="10515600" cy="5390940"/>
          </a:xfrm>
        </p:spPr>
        <p:txBody>
          <a:bodyPr>
            <a:normAutofit/>
          </a:bodyPr>
          <a:lstStyle/>
          <a:p>
            <a:r>
              <a:rPr lang="de-CH" b="1" dirty="0"/>
              <a:t>Beispiel: Wollen zwei Zahlen addieren: 30 + 12 = ?</a:t>
            </a:r>
          </a:p>
          <a:p>
            <a:pPr lvl="1"/>
            <a:r>
              <a:rPr lang="de-CH" dirty="0"/>
              <a:t>Die beiden Zahlen 30 und 12 sind im Speicher (RAM) gespeichert</a:t>
            </a:r>
          </a:p>
          <a:p>
            <a:pPr lvl="1"/>
            <a:r>
              <a:rPr lang="de-CH" dirty="0"/>
              <a:t>Wollen sie addieren und das Resultat ausgeben und in den Speicher schreiben</a:t>
            </a:r>
          </a:p>
          <a:p>
            <a:r>
              <a:rPr lang="de-CH" dirty="0"/>
              <a:t>Vorbereitung:</a:t>
            </a:r>
          </a:p>
          <a:p>
            <a:pPr lvl="1"/>
            <a:r>
              <a:rPr lang="de-CH" dirty="0"/>
              <a:t>Programm in Assembler schreiben</a:t>
            </a:r>
            <a:br>
              <a:rPr lang="de-CH" dirty="0"/>
            </a:br>
            <a:r>
              <a:rPr lang="de-CH" dirty="0"/>
              <a:t>(5 Zeilen Code)</a:t>
            </a:r>
          </a:p>
          <a:p>
            <a:pPr lvl="1"/>
            <a:r>
              <a:rPr lang="de-CH" dirty="0"/>
              <a:t>Zwei Werte 30 und 12 in RAM</a:t>
            </a:r>
            <a:br>
              <a:rPr lang="de-CH" dirty="0"/>
            </a:br>
            <a:r>
              <a:rPr lang="de-CH" dirty="0"/>
              <a:t>schreiben (in Slots 97 &amp; 98)</a:t>
            </a:r>
          </a:p>
          <a:p>
            <a:r>
              <a:rPr lang="de-CH" dirty="0"/>
              <a:t>Für jede Zeile: geht Von-Neumann-</a:t>
            </a:r>
            <a:br>
              <a:rPr lang="de-CH" dirty="0"/>
            </a:br>
            <a:r>
              <a:rPr lang="de-CH" dirty="0"/>
              <a:t>Instruktionszyklus durch</a:t>
            </a:r>
          </a:p>
          <a:p>
            <a:r>
              <a:rPr lang="de-CH" dirty="0"/>
              <a:t>Gehen Programm Schritt für</a:t>
            </a:r>
            <a:br>
              <a:rPr lang="de-CH" dirty="0"/>
            </a:br>
            <a:r>
              <a:rPr lang="de-CH" dirty="0"/>
              <a:t>Schritt durch</a:t>
            </a:r>
          </a:p>
          <a:p>
            <a:pPr lvl="1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0781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2E891-98C3-B0DD-8501-CE4A520C3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</p:spPr>
        <p:txBody>
          <a:bodyPr/>
          <a:lstStyle/>
          <a:p>
            <a:r>
              <a:rPr lang="de-CH" dirty="0"/>
              <a:t>Zeile 1: LDA 97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BF7E6E-1381-2118-F15C-E4C1A383C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4"/>
            <a:ext cx="4992000" cy="5032375"/>
          </a:xfrm>
        </p:spPr>
        <p:txBody>
          <a:bodyPr>
            <a:normAutofit lnSpcReduction="10000"/>
          </a:bodyPr>
          <a:lstStyle/>
          <a:p>
            <a:r>
              <a:rPr lang="de-CH" b="1" dirty="0"/>
              <a:t>LDA 97</a:t>
            </a:r>
            <a:r>
              <a:rPr lang="de-CH" dirty="0"/>
              <a:t>:</a:t>
            </a:r>
            <a:br>
              <a:rPr lang="de-CH" dirty="0"/>
            </a:br>
            <a:r>
              <a:rPr lang="de-CH" b="1" dirty="0"/>
              <a:t>L</a:t>
            </a:r>
            <a:r>
              <a:rPr lang="de-CH" dirty="0"/>
              <a:t>oa</a:t>
            </a:r>
            <a:r>
              <a:rPr lang="de-CH" b="1" dirty="0"/>
              <a:t>d</a:t>
            </a:r>
            <a:r>
              <a:rPr lang="de-CH" dirty="0"/>
              <a:t> Wert in Slot </a:t>
            </a:r>
            <a:r>
              <a:rPr lang="de-CH" b="1" dirty="0"/>
              <a:t>97</a:t>
            </a:r>
            <a:r>
              <a:rPr lang="de-CH" dirty="0"/>
              <a:t> in </a:t>
            </a:r>
            <a:r>
              <a:rPr lang="de-CH" b="1" dirty="0"/>
              <a:t>A</a:t>
            </a:r>
            <a:r>
              <a:rPr lang="de-CH" dirty="0"/>
              <a:t>kkumulator</a:t>
            </a:r>
          </a:p>
          <a:p>
            <a:r>
              <a:rPr lang="de-CH" dirty="0"/>
              <a:t> kurz </a:t>
            </a:r>
            <a:r>
              <a:rPr lang="de-CH" b="1" dirty="0"/>
              <a:t>597</a:t>
            </a:r>
            <a:r>
              <a:rPr lang="de-CH" dirty="0"/>
              <a:t>:</a:t>
            </a:r>
          </a:p>
          <a:p>
            <a:pPr lvl="1"/>
            <a:r>
              <a:rPr lang="de-CH" dirty="0"/>
              <a:t>5 für LDA</a:t>
            </a:r>
          </a:p>
          <a:p>
            <a:pPr lvl="1"/>
            <a:r>
              <a:rPr lang="de-CH" dirty="0"/>
              <a:t>97 für Memory-Slot</a:t>
            </a:r>
          </a:p>
          <a:p>
            <a:r>
              <a:rPr lang="de-CH" b="1" dirty="0"/>
              <a:t>V-N-Instruktionszyklus: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b="1" dirty="0" err="1"/>
              <a:t>Fetch</a:t>
            </a:r>
            <a:r>
              <a:rPr lang="de-CH" dirty="0"/>
              <a:t>: hole Instruktion: 597 aus Memory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b="1" dirty="0" err="1"/>
              <a:t>Decode</a:t>
            </a:r>
            <a:r>
              <a:rPr lang="de-CH" dirty="0"/>
              <a:t>: mithilfe </a:t>
            </a:r>
            <a:r>
              <a:rPr lang="de-CH" dirty="0" err="1"/>
              <a:t>Instruction</a:t>
            </a:r>
            <a:r>
              <a:rPr lang="de-CH" dirty="0"/>
              <a:t> </a:t>
            </a:r>
            <a:r>
              <a:rPr lang="de-CH" dirty="0" err="1"/>
              <a:t>set</a:t>
            </a:r>
            <a:r>
              <a:rPr lang="de-CH" dirty="0"/>
              <a:t> übersetzen in «Lade in Akkumulator [5]» Wert in Slot «97»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b="1" dirty="0"/>
              <a:t>Execute</a:t>
            </a:r>
            <a:r>
              <a:rPr lang="de-CH" dirty="0"/>
              <a:t>: führe aus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5877AB9-D7F6-1C27-C9E8-1FDDFF8B5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000" y="410297"/>
            <a:ext cx="6666788" cy="190303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60D12FB-DB6D-6C3F-67FE-5936FC2D7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000" y="2217457"/>
            <a:ext cx="7200000" cy="442331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4C51FA7-5F20-1F42-4E0C-8CBFB50F57BE}"/>
              </a:ext>
            </a:extLst>
          </p:cNvPr>
          <p:cNvSpPr txBox="1"/>
          <p:nvPr/>
        </p:nvSpPr>
        <p:spPr>
          <a:xfrm>
            <a:off x="4994031" y="95353"/>
            <a:ext cx="3035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1" dirty="0" err="1"/>
              <a:t>Instruction</a:t>
            </a:r>
            <a:r>
              <a:rPr lang="de-CH" sz="1400" b="1" dirty="0"/>
              <a:t> </a:t>
            </a:r>
            <a:r>
              <a:rPr lang="de-CH" sz="1400" b="1" dirty="0" err="1"/>
              <a:t>set</a:t>
            </a:r>
            <a:r>
              <a:rPr lang="de-CH" sz="1400" b="1" dirty="0"/>
              <a:t> «Little Man Computer»</a:t>
            </a:r>
          </a:p>
        </p:txBody>
      </p:sp>
    </p:spTree>
    <p:extLst>
      <p:ext uri="{BB962C8B-B14F-4D97-AF65-F5344CB8AC3E}">
        <p14:creationId xmlns:p14="http://schemas.microsoft.com/office/powerpoint/2010/main" val="157181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730ACE-F24C-1B41-7750-56F27272F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C6848C-A3C3-0F9C-AD40-CF7817DA6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b="1" dirty="0"/>
              <a:t>Hauptziel: Verstehen, was beim Programmieren im Hintergrund passiert.</a:t>
            </a:r>
          </a:p>
          <a:p>
            <a:r>
              <a:rPr lang="de-CH" dirty="0"/>
              <a:t>Zusammenspiel von Software und Hardware verstehen.</a:t>
            </a:r>
          </a:p>
          <a:p>
            <a:r>
              <a:rPr lang="de-CH" dirty="0"/>
              <a:t>Wissen, welche Sprache die CPU eigentlich versteht.</a:t>
            </a:r>
          </a:p>
          <a:p>
            <a:r>
              <a:rPr lang="de-CH" dirty="0"/>
              <a:t>Wenig Assembler programmieren können.</a:t>
            </a:r>
          </a:p>
        </p:txBody>
      </p:sp>
    </p:spTree>
    <p:extLst>
      <p:ext uri="{BB962C8B-B14F-4D97-AF65-F5344CB8AC3E}">
        <p14:creationId xmlns:p14="http://schemas.microsoft.com/office/powerpoint/2010/main" val="94001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2E891-98C3-B0DD-8501-CE4A520C3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Zeile 2: ADD 98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BF7E6E-1381-2118-F15C-E4C1A383C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3800" cy="4351338"/>
          </a:xfrm>
        </p:spPr>
        <p:txBody>
          <a:bodyPr/>
          <a:lstStyle/>
          <a:p>
            <a:r>
              <a:rPr lang="de-CH" b="1" dirty="0"/>
              <a:t>ADD 98</a:t>
            </a:r>
            <a:r>
              <a:rPr lang="de-CH" dirty="0"/>
              <a:t>:</a:t>
            </a:r>
            <a:br>
              <a:rPr lang="de-CH" dirty="0"/>
            </a:br>
            <a:r>
              <a:rPr lang="de-CH" b="1" dirty="0"/>
              <a:t>Add</a:t>
            </a:r>
            <a:r>
              <a:rPr lang="de-CH" dirty="0"/>
              <a:t>iere Wert in Slot </a:t>
            </a:r>
            <a:r>
              <a:rPr lang="de-CH" b="1" dirty="0"/>
              <a:t>98</a:t>
            </a:r>
            <a:r>
              <a:rPr lang="de-CH" dirty="0"/>
              <a:t> zum Wert im </a:t>
            </a:r>
            <a:r>
              <a:rPr lang="de-CH" dirty="0" err="1"/>
              <a:t>Akkululator</a:t>
            </a:r>
            <a:endParaRPr lang="de-CH" dirty="0"/>
          </a:p>
          <a:p>
            <a:r>
              <a:rPr lang="de-CH" dirty="0"/>
              <a:t> kurz </a:t>
            </a:r>
            <a:r>
              <a:rPr lang="de-CH" b="1" dirty="0"/>
              <a:t>198</a:t>
            </a:r>
            <a:r>
              <a:rPr lang="de-CH" dirty="0"/>
              <a:t>:</a:t>
            </a:r>
          </a:p>
          <a:p>
            <a:pPr lvl="1"/>
            <a:r>
              <a:rPr lang="de-CH" dirty="0"/>
              <a:t>1 für ADD</a:t>
            </a:r>
          </a:p>
          <a:p>
            <a:pPr lvl="1"/>
            <a:r>
              <a:rPr lang="de-CH" dirty="0"/>
              <a:t>98 für Memory-Slot</a:t>
            </a:r>
          </a:p>
          <a:p>
            <a:r>
              <a:rPr lang="de-CH" b="1" dirty="0"/>
              <a:t>V-N-Instruktionszyklus:</a:t>
            </a:r>
          </a:p>
          <a:p>
            <a:pPr lvl="1"/>
            <a:r>
              <a:rPr lang="de-CH" dirty="0"/>
              <a:t>…</a:t>
            </a:r>
          </a:p>
          <a:p>
            <a:pPr lvl="1"/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6C944EB-9C0D-8947-F666-483C2D86D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000" y="2218156"/>
            <a:ext cx="7200000" cy="441342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164510B-85A4-355E-BD6D-730C85C77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000" y="410297"/>
            <a:ext cx="6666788" cy="190303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D982D0B-95D6-05A7-11FD-BE362F55808A}"/>
              </a:ext>
            </a:extLst>
          </p:cNvPr>
          <p:cNvSpPr txBox="1"/>
          <p:nvPr/>
        </p:nvSpPr>
        <p:spPr>
          <a:xfrm>
            <a:off x="4994031" y="95353"/>
            <a:ext cx="3035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1" dirty="0" err="1"/>
              <a:t>Instruction</a:t>
            </a:r>
            <a:r>
              <a:rPr lang="de-CH" sz="1400" b="1" dirty="0"/>
              <a:t> </a:t>
            </a:r>
            <a:r>
              <a:rPr lang="de-CH" sz="1400" b="1" dirty="0" err="1"/>
              <a:t>set</a:t>
            </a:r>
            <a:r>
              <a:rPr lang="de-CH" sz="1400" b="1" dirty="0"/>
              <a:t> «Little Man Computer»</a:t>
            </a:r>
          </a:p>
        </p:txBody>
      </p:sp>
    </p:spTree>
    <p:extLst>
      <p:ext uri="{BB962C8B-B14F-4D97-AF65-F5344CB8AC3E}">
        <p14:creationId xmlns:p14="http://schemas.microsoft.com/office/powerpoint/2010/main" val="193804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2E891-98C3-B0DD-8501-CE4A520C3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Zeile 3: STA 99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BF7E6E-1381-2118-F15C-E4C1A383C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3800" cy="4351338"/>
          </a:xfrm>
        </p:spPr>
        <p:txBody>
          <a:bodyPr/>
          <a:lstStyle/>
          <a:p>
            <a:r>
              <a:rPr lang="de-CH" b="1" dirty="0"/>
              <a:t>STA 99</a:t>
            </a:r>
            <a:r>
              <a:rPr lang="de-CH" dirty="0"/>
              <a:t>:</a:t>
            </a:r>
            <a:br>
              <a:rPr lang="de-CH" dirty="0"/>
            </a:br>
            <a:r>
              <a:rPr lang="de-CH" b="1" dirty="0"/>
              <a:t>St</a:t>
            </a:r>
            <a:r>
              <a:rPr lang="de-CH" dirty="0"/>
              <a:t>ore Wert in </a:t>
            </a:r>
            <a:r>
              <a:rPr lang="de-CH" b="1" dirty="0"/>
              <a:t>A</a:t>
            </a:r>
            <a:r>
              <a:rPr lang="de-CH" dirty="0"/>
              <a:t>kkumulator in Slot </a:t>
            </a:r>
            <a:r>
              <a:rPr lang="de-CH" b="1" dirty="0"/>
              <a:t>99</a:t>
            </a:r>
            <a:endParaRPr lang="de-CH" dirty="0"/>
          </a:p>
          <a:p>
            <a:r>
              <a:rPr lang="de-CH" dirty="0"/>
              <a:t> kurz </a:t>
            </a:r>
            <a:r>
              <a:rPr lang="de-CH" b="1" dirty="0"/>
              <a:t>399</a:t>
            </a:r>
            <a:r>
              <a:rPr lang="de-CH" dirty="0"/>
              <a:t>:</a:t>
            </a:r>
          </a:p>
          <a:p>
            <a:pPr lvl="1"/>
            <a:r>
              <a:rPr lang="de-CH" dirty="0"/>
              <a:t>3 für STA</a:t>
            </a:r>
          </a:p>
          <a:p>
            <a:pPr lvl="1"/>
            <a:r>
              <a:rPr lang="de-CH" dirty="0"/>
              <a:t>99 für Memory-Slot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F8C3871-11AB-9D75-03FD-64FD904B0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000" y="2196041"/>
            <a:ext cx="7200000" cy="439731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3FE8835-B6FF-A7D3-3E0D-CA5D65258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000" y="410297"/>
            <a:ext cx="6666788" cy="190303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3BA529D-65EF-634F-DCF5-90E7B09A18F8}"/>
              </a:ext>
            </a:extLst>
          </p:cNvPr>
          <p:cNvSpPr txBox="1"/>
          <p:nvPr/>
        </p:nvSpPr>
        <p:spPr>
          <a:xfrm>
            <a:off x="4994031" y="95353"/>
            <a:ext cx="3035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1" dirty="0" err="1"/>
              <a:t>Instruction</a:t>
            </a:r>
            <a:r>
              <a:rPr lang="de-CH" sz="1400" b="1" dirty="0"/>
              <a:t> </a:t>
            </a:r>
            <a:r>
              <a:rPr lang="de-CH" sz="1400" b="1" dirty="0" err="1"/>
              <a:t>set</a:t>
            </a:r>
            <a:r>
              <a:rPr lang="de-CH" sz="1400" b="1" dirty="0"/>
              <a:t> «Little Man Computer»</a:t>
            </a:r>
          </a:p>
        </p:txBody>
      </p:sp>
    </p:spTree>
    <p:extLst>
      <p:ext uri="{BB962C8B-B14F-4D97-AF65-F5344CB8AC3E}">
        <p14:creationId xmlns:p14="http://schemas.microsoft.com/office/powerpoint/2010/main" val="67758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2E891-98C3-B0DD-8501-CE4A520C3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Zeile 4: OUT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BF7E6E-1381-2118-F15C-E4C1A383C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71580" cy="4351338"/>
          </a:xfrm>
        </p:spPr>
        <p:txBody>
          <a:bodyPr/>
          <a:lstStyle/>
          <a:p>
            <a:r>
              <a:rPr lang="de-CH" b="1" dirty="0"/>
              <a:t>OUT</a:t>
            </a:r>
            <a:r>
              <a:rPr lang="de-CH" dirty="0"/>
              <a:t>:</a:t>
            </a:r>
            <a:br>
              <a:rPr lang="de-CH" dirty="0"/>
            </a:br>
            <a:r>
              <a:rPr lang="de-CH" b="1" dirty="0"/>
              <a:t>Out</a:t>
            </a:r>
            <a:r>
              <a:rPr lang="de-CH" dirty="0"/>
              <a:t>put Wert im Akkumulator</a:t>
            </a:r>
          </a:p>
          <a:p>
            <a:r>
              <a:rPr lang="de-CH" dirty="0"/>
              <a:t>kurz </a:t>
            </a:r>
            <a:r>
              <a:rPr lang="de-CH" b="1" dirty="0"/>
              <a:t>902</a:t>
            </a:r>
            <a:r>
              <a:rPr lang="de-CH" dirty="0"/>
              <a:t>:</a:t>
            </a:r>
          </a:p>
          <a:p>
            <a:pPr lvl="1"/>
            <a:r>
              <a:rPr lang="de-CH" dirty="0"/>
              <a:t>9 für Input/Output</a:t>
            </a:r>
          </a:p>
          <a:p>
            <a:pPr lvl="1"/>
            <a:r>
              <a:rPr lang="de-CH" dirty="0"/>
              <a:t>02 für Output</a:t>
            </a:r>
            <a:br>
              <a:rPr lang="de-CH" dirty="0"/>
            </a:br>
            <a:r>
              <a:rPr lang="de-CH" dirty="0"/>
              <a:t>(Input wäre 01)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3FF0E5F-1B5F-0E28-D0C6-D8F483C09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000" y="2174994"/>
            <a:ext cx="7200000" cy="441836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009FF87-BE7D-6272-0C95-AF7B9D709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000" y="410297"/>
            <a:ext cx="6666788" cy="190303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F95024C-A1EA-4045-4074-B54D5CFEC520}"/>
              </a:ext>
            </a:extLst>
          </p:cNvPr>
          <p:cNvSpPr txBox="1"/>
          <p:nvPr/>
        </p:nvSpPr>
        <p:spPr>
          <a:xfrm>
            <a:off x="4994031" y="95353"/>
            <a:ext cx="3035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1" dirty="0" err="1"/>
              <a:t>Instruction</a:t>
            </a:r>
            <a:r>
              <a:rPr lang="de-CH" sz="1400" b="1" dirty="0"/>
              <a:t> </a:t>
            </a:r>
            <a:r>
              <a:rPr lang="de-CH" sz="1400" b="1" dirty="0" err="1"/>
              <a:t>set</a:t>
            </a:r>
            <a:r>
              <a:rPr lang="de-CH" sz="1400" b="1" dirty="0"/>
              <a:t> «Little Man Computer»</a:t>
            </a:r>
          </a:p>
        </p:txBody>
      </p:sp>
    </p:spTree>
    <p:extLst>
      <p:ext uri="{BB962C8B-B14F-4D97-AF65-F5344CB8AC3E}">
        <p14:creationId xmlns:p14="http://schemas.microsoft.com/office/powerpoint/2010/main" val="270211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2E891-98C3-B0DD-8501-CE4A520C3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Zeile 5: HLT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BF7E6E-1381-2118-F15C-E4C1A383C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71580" cy="4351338"/>
          </a:xfrm>
        </p:spPr>
        <p:txBody>
          <a:bodyPr/>
          <a:lstStyle/>
          <a:p>
            <a:r>
              <a:rPr lang="de-CH" b="1" dirty="0"/>
              <a:t>HLT</a:t>
            </a:r>
            <a:r>
              <a:rPr lang="de-CH" dirty="0"/>
              <a:t>:</a:t>
            </a:r>
            <a:br>
              <a:rPr lang="de-CH" dirty="0"/>
            </a:br>
            <a:r>
              <a:rPr lang="de-CH" b="1" dirty="0"/>
              <a:t>H</a:t>
            </a:r>
            <a:r>
              <a:rPr lang="de-CH" dirty="0"/>
              <a:t>a</a:t>
            </a:r>
            <a:r>
              <a:rPr lang="de-CH" b="1" dirty="0"/>
              <a:t>lt</a:t>
            </a:r>
            <a:r>
              <a:rPr lang="de-CH" dirty="0"/>
              <a:t> Programm</a:t>
            </a:r>
          </a:p>
          <a:p>
            <a:r>
              <a:rPr lang="de-CH" dirty="0"/>
              <a:t>Little Man hat fertig gearbeitet</a:t>
            </a:r>
          </a:p>
          <a:p>
            <a:r>
              <a:rPr lang="de-CH" dirty="0"/>
              <a:t>kurz 000: für HLT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A00D70F-A7CE-BEAC-9669-CFD33181C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000" y="2210635"/>
            <a:ext cx="7200000" cy="441524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1A596F5-312E-27F5-6BAA-34B429F68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000" y="410297"/>
            <a:ext cx="6666788" cy="190303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DE2EB6E-4037-41EC-CBC7-34E10B6B1664}"/>
              </a:ext>
            </a:extLst>
          </p:cNvPr>
          <p:cNvSpPr txBox="1"/>
          <p:nvPr/>
        </p:nvSpPr>
        <p:spPr>
          <a:xfrm>
            <a:off x="4994031" y="95353"/>
            <a:ext cx="3035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1" dirty="0" err="1"/>
              <a:t>Instruction</a:t>
            </a:r>
            <a:r>
              <a:rPr lang="de-CH" sz="1400" b="1" dirty="0"/>
              <a:t> </a:t>
            </a:r>
            <a:r>
              <a:rPr lang="de-CH" sz="1400" b="1" dirty="0" err="1"/>
              <a:t>set</a:t>
            </a:r>
            <a:r>
              <a:rPr lang="de-CH" sz="1400" b="1" dirty="0"/>
              <a:t> «Little Man Computer»</a:t>
            </a:r>
          </a:p>
        </p:txBody>
      </p:sp>
    </p:spTree>
    <p:extLst>
      <p:ext uri="{BB962C8B-B14F-4D97-AF65-F5344CB8AC3E}">
        <p14:creationId xmlns:p14="http://schemas.microsoft.com/office/powerpoint/2010/main" val="287847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D43306-5978-6F3F-1DEA-C83641EF8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Prozessor / CPU (Central </a:t>
            </a:r>
            <a:r>
              <a:rPr lang="de-CH" dirty="0" err="1"/>
              <a:t>processing</a:t>
            </a:r>
            <a:r>
              <a:rPr lang="de-CH" dirty="0"/>
              <a:t> </a:t>
            </a:r>
            <a:r>
              <a:rPr lang="de-CH" dirty="0" err="1"/>
              <a:t>unit</a:t>
            </a:r>
            <a:r>
              <a:rPr lang="de-CH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979717-C9D5-CF46-6527-711A3CE57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de-CH" dirty="0"/>
              <a:t>Fragen: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dirty="0"/>
              <a:t>Was ist Prozessor? Wozu wird benötigt?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dirty="0"/>
              <a:t>Welche Grössen beschreiben Prozessor?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dirty="0"/>
              <a:t>Was für einen Prozessor hat dein Laptop?</a:t>
            </a:r>
          </a:p>
          <a:p>
            <a:r>
              <a:rPr lang="de-CH" dirty="0"/>
              <a:t>Antworten: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dirty="0"/>
              <a:t>‘Gehirn’ des Computers, führt Befehle und Berechnungen aus.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dirty="0"/>
              <a:t>Grössen:</a:t>
            </a:r>
          </a:p>
          <a:p>
            <a:pPr lvl="2"/>
            <a:r>
              <a:rPr lang="de-CH" dirty="0"/>
              <a:t>Taktfrequenz in Giga-Hertz</a:t>
            </a:r>
          </a:p>
          <a:p>
            <a:pPr lvl="2"/>
            <a:r>
              <a:rPr lang="de-CH" dirty="0"/>
              <a:t>Anzahl Cores (einzelne ‘CPUs’ in CPU)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dirty="0"/>
              <a:t>Surface Pro 8 i7:</a:t>
            </a:r>
          </a:p>
          <a:p>
            <a:pPr lvl="2"/>
            <a:r>
              <a:rPr lang="de-CH" dirty="0"/>
              <a:t>Core i7-1185G7</a:t>
            </a:r>
          </a:p>
          <a:p>
            <a:pPr lvl="2"/>
            <a:r>
              <a:rPr lang="de-CH" dirty="0"/>
              <a:t>4.80 GHz</a:t>
            </a:r>
          </a:p>
          <a:p>
            <a:pPr lvl="2"/>
            <a:r>
              <a:rPr lang="de-CH" dirty="0"/>
              <a:t>4 Cores</a:t>
            </a:r>
          </a:p>
          <a:p>
            <a:pPr lvl="2"/>
            <a:endParaRPr lang="de-CH" dirty="0"/>
          </a:p>
          <a:p>
            <a:pPr lvl="2"/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349EFC1-26FF-B82A-110E-933A1DA46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990931"/>
            <a:ext cx="3948113" cy="1707972"/>
          </a:xfrm>
          <a:prstGeom prst="rect">
            <a:avLst/>
          </a:prstGeom>
        </p:spPr>
      </p:pic>
      <p:pic>
        <p:nvPicPr>
          <p:cNvPr id="8" name="Picture 2" descr="CPUs bald teurer? Intel warnt vor CPU-Knappheit - PC-WELT">
            <a:extLst>
              <a:ext uri="{FF2B5EF4-FFF2-40B4-BE49-F238E27FC236}">
                <a16:creationId xmlns:a16="http://schemas.microsoft.com/office/drawing/2014/main" id="{75FBAD3A-AFC5-1197-C43E-CB28ACDB1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867" y="1541134"/>
            <a:ext cx="4509772" cy="225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99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640FE1-06DA-AEAF-3F5C-0D9BAE3F4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Sprache der CPU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1B9015-089E-3076-83A9-B819AA4F2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0863262" cy="5032375"/>
          </a:xfrm>
        </p:spPr>
        <p:txBody>
          <a:bodyPr>
            <a:normAutofit/>
          </a:bodyPr>
          <a:lstStyle/>
          <a:p>
            <a:r>
              <a:rPr lang="de-CH" dirty="0"/>
              <a:t>Was CPU macht: </a:t>
            </a:r>
            <a:r>
              <a:rPr lang="de-CH" b="1" dirty="0"/>
              <a:t>Befehle</a:t>
            </a:r>
            <a:r>
              <a:rPr lang="de-CH" dirty="0"/>
              <a:t> ausführen</a:t>
            </a:r>
          </a:p>
          <a:p>
            <a:r>
              <a:rPr lang="de-CH" dirty="0"/>
              <a:t>CPU </a:t>
            </a:r>
            <a:r>
              <a:rPr lang="de-CH" b="1" dirty="0"/>
              <a:t>kennt nur Binärzahlen </a:t>
            </a:r>
            <a:r>
              <a:rPr lang="de-CH" dirty="0"/>
              <a:t>(0 &amp; 1)</a:t>
            </a:r>
          </a:p>
          <a:p>
            <a:r>
              <a:rPr lang="de-CH" dirty="0"/>
              <a:t>Befehle, die CPU ausführen soll, müssen also in Sprache sein, die CPU versteht</a:t>
            </a:r>
          </a:p>
          <a:p>
            <a:r>
              <a:rPr lang="de-CH" dirty="0"/>
              <a:t>Beispiel: 10010100111011010010100101001101010010110101001…</a:t>
            </a:r>
          </a:p>
          <a:p>
            <a:r>
              <a:rPr lang="de-CH" dirty="0"/>
              <a:t>Diese Sprache heisst </a:t>
            </a:r>
            <a:r>
              <a:rPr lang="de-CH" b="1" dirty="0"/>
              <a:t>Maschinensprache</a:t>
            </a:r>
            <a:endParaRPr lang="de-CH" i="1" dirty="0"/>
          </a:p>
          <a:p>
            <a:r>
              <a:rPr lang="de-CH" b="1" dirty="0"/>
              <a:t>Verschiedene CPUs </a:t>
            </a:r>
            <a:r>
              <a:rPr lang="de-CH" dirty="0"/>
              <a:t>haben verschiedene</a:t>
            </a:r>
            <a:br>
              <a:rPr lang="de-CH" dirty="0"/>
            </a:br>
            <a:r>
              <a:rPr lang="de-CH" dirty="0"/>
              <a:t>Maschinensprachen (aber alle rein binär)</a:t>
            </a:r>
          </a:p>
        </p:txBody>
      </p:sp>
      <p:pic>
        <p:nvPicPr>
          <p:cNvPr id="1026" name="Picture 2" descr="Intel oder AMD - Kaufberatung Prozessor">
            <a:extLst>
              <a:ext uri="{FF2B5EF4-FFF2-40B4-BE49-F238E27FC236}">
                <a16:creationId xmlns:a16="http://schemas.microsoft.com/office/drawing/2014/main" id="{96B614E7-DB80-F529-E1AF-30BAD8C48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23" y="4332287"/>
            <a:ext cx="4114679" cy="232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790 Binary Vortex Stock Photos, Pictures &amp; Royalty-Free Images - iStock">
            <a:extLst>
              <a:ext uri="{FF2B5EF4-FFF2-40B4-BE49-F238E27FC236}">
                <a16:creationId xmlns:a16="http://schemas.microsoft.com/office/drawing/2014/main" id="{97F4BEB5-ED6F-0AC0-1F13-652B0A43B2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17" b="21247"/>
          <a:stretch/>
        </p:blipFill>
        <p:spPr bwMode="auto">
          <a:xfrm>
            <a:off x="6486525" y="319088"/>
            <a:ext cx="5505450" cy="242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640FE1-06DA-AEAF-3F5C-0D9BAE3F4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Sprache der CPU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1B9015-089E-3076-83A9-B819AA4F2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7510780" cy="5032375"/>
          </a:xfrm>
        </p:spPr>
        <p:txBody>
          <a:bodyPr>
            <a:normAutofit fontScale="92500"/>
          </a:bodyPr>
          <a:lstStyle/>
          <a:p>
            <a:r>
              <a:rPr lang="de-CH" i="1" dirty="0"/>
              <a:t>Wie</a:t>
            </a:r>
            <a:r>
              <a:rPr lang="de-CH" dirty="0"/>
              <a:t> können wir nun </a:t>
            </a:r>
            <a:r>
              <a:rPr lang="de-CH" i="1" dirty="0"/>
              <a:t>Programmieren</a:t>
            </a:r>
            <a:r>
              <a:rPr lang="de-CH" dirty="0"/>
              <a:t>?</a:t>
            </a:r>
          </a:p>
          <a:p>
            <a:r>
              <a:rPr lang="de-CH" b="1" dirty="0"/>
              <a:t>Variante 1:</a:t>
            </a:r>
            <a:r>
              <a:rPr lang="de-CH" dirty="0"/>
              <a:t> Code  </a:t>
            </a:r>
            <a:r>
              <a:rPr lang="de-CH" i="1" dirty="0"/>
              <a:t>direkt in Maschinensprache </a:t>
            </a:r>
            <a:r>
              <a:rPr lang="de-CH" dirty="0"/>
              <a:t>schreiben!</a:t>
            </a:r>
          </a:p>
          <a:p>
            <a:pPr marL="0" indent="0">
              <a:buNone/>
            </a:pPr>
            <a:endParaRPr lang="de-CH" b="1" dirty="0"/>
          </a:p>
          <a:p>
            <a:pPr marL="0" indent="0">
              <a:buNone/>
            </a:pPr>
            <a:endParaRPr lang="de-CH" b="1" dirty="0"/>
          </a:p>
          <a:p>
            <a:r>
              <a:rPr lang="de-CH" b="1" dirty="0"/>
              <a:t>Variante 2: </a:t>
            </a:r>
            <a:r>
              <a:rPr lang="de-CH" i="1" dirty="0"/>
              <a:t>Programmiersprache</a:t>
            </a:r>
            <a:r>
              <a:rPr lang="de-CH" dirty="0"/>
              <a:t> wie Python wählen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b="1" dirty="0"/>
              <a:t>Variante 3:</a:t>
            </a:r>
            <a:r>
              <a:rPr lang="de-CH" dirty="0"/>
              <a:t> Programmieren in Assembler (Zwischending, später mehr)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D67D165-AB27-F594-1C22-BB7DF4A179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06"/>
          <a:stretch/>
        </p:blipFill>
        <p:spPr bwMode="auto">
          <a:xfrm>
            <a:off x="8348980" y="1412875"/>
            <a:ext cx="361823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moji schockiert Stockvektoren, lizenzfreie Illustrationen | Depositphotos">
            <a:extLst>
              <a:ext uri="{FF2B5EF4-FFF2-40B4-BE49-F238E27FC236}">
                <a16:creationId xmlns:a16="http://schemas.microsoft.com/office/drawing/2014/main" id="{9804C0E6-2F8B-6795-504E-BFDD6BF9A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955" y="2652052"/>
            <a:ext cx="2284132" cy="134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aumen Hoch Smiley Gesicht Emoji - Kostenlose Vektorgrafik auf Pixabay">
            <a:extLst>
              <a:ext uri="{FF2B5EF4-FFF2-40B4-BE49-F238E27FC236}">
                <a16:creationId xmlns:a16="http://schemas.microsoft.com/office/drawing/2014/main" id="{9277C362-B8D2-8E36-6E81-C75A2A6B6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353" y="4618668"/>
            <a:ext cx="1927734" cy="134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90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99AF65-3B9F-9D16-DB29-321E7891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Programmiersprachen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D356C6-4D54-473B-9832-BF609EDAC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de-CH" dirty="0"/>
              <a:t>Anstelle Befehle (Code) direkt in Maschinensprache zu schreiben, können eine </a:t>
            </a:r>
            <a:r>
              <a:rPr lang="de-CH" b="1" dirty="0"/>
              <a:t>Programmiersprache</a:t>
            </a:r>
            <a:r>
              <a:rPr lang="de-CH" dirty="0"/>
              <a:t> wählen …</a:t>
            </a:r>
          </a:p>
          <a:p>
            <a:r>
              <a:rPr lang="de-CH" dirty="0"/>
              <a:t>… wie Python, C#, Java, …</a:t>
            </a:r>
          </a:p>
          <a:p>
            <a:r>
              <a:rPr lang="de-CH" dirty="0"/>
              <a:t>Achtung: Diese versteht Prozessor </a:t>
            </a:r>
            <a:r>
              <a:rPr lang="de-CH" i="1" dirty="0"/>
              <a:t>nicht direkt!</a:t>
            </a:r>
          </a:p>
          <a:p>
            <a:r>
              <a:rPr lang="de-CH" dirty="0"/>
              <a:t>Muss diese zuerst deinem Computer ‘</a:t>
            </a:r>
            <a:r>
              <a:rPr lang="de-CH" i="1" dirty="0"/>
              <a:t>beibringen’</a:t>
            </a:r>
            <a:endParaRPr lang="de-CH" dirty="0"/>
          </a:p>
          <a:p>
            <a:r>
              <a:rPr lang="de-CH" dirty="0"/>
              <a:t>Mit Installation von </a:t>
            </a:r>
            <a:r>
              <a:rPr lang="de-CH" dirty="0" err="1"/>
              <a:t>TigerJython</a:t>
            </a:r>
            <a:r>
              <a:rPr lang="de-CH" dirty="0"/>
              <a:t> hast du deinem Computer Python ‘beigebracht’!</a:t>
            </a:r>
          </a:p>
          <a:p>
            <a:r>
              <a:rPr lang="de-CH" dirty="0"/>
              <a:t>Was passiert, wenn man </a:t>
            </a:r>
            <a:r>
              <a:rPr lang="de-CH" b="1" dirty="0"/>
              <a:t>Python-Code ausführt</a:t>
            </a:r>
            <a:r>
              <a:rPr lang="de-CH" dirty="0"/>
              <a:t>?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dirty="0"/>
              <a:t>Python-Code wird </a:t>
            </a:r>
            <a:r>
              <a:rPr lang="de-CH" b="1" dirty="0"/>
              <a:t>in Maschinensprache übersetzt</a:t>
            </a:r>
            <a:r>
              <a:rPr lang="de-CH" dirty="0"/>
              <a:t>:</a:t>
            </a:r>
            <a:br>
              <a:rPr lang="de-CH" dirty="0"/>
            </a:br>
            <a:r>
              <a:rPr lang="de-CH" dirty="0"/>
              <a:t>’x = 10’ -&gt; «101100101001010110010100110101000101101001»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dirty="0"/>
              <a:t>Code in </a:t>
            </a:r>
            <a:r>
              <a:rPr lang="de-CH" b="1" dirty="0"/>
              <a:t>Maschinensprache</a:t>
            </a:r>
            <a:r>
              <a:rPr lang="de-CH" dirty="0"/>
              <a:t> wird von CPU </a:t>
            </a:r>
            <a:r>
              <a:rPr lang="de-CH" b="1" dirty="0"/>
              <a:t>ausgeführt</a:t>
            </a:r>
          </a:p>
          <a:p>
            <a:r>
              <a:rPr lang="de-CH" dirty="0"/>
              <a:t>Achtung: Dies ist massiv vereinfacht dargestellt!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0228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>
            <a:extLst>
              <a:ext uri="{FF2B5EF4-FFF2-40B4-BE49-F238E27FC236}">
                <a16:creationId xmlns:a16="http://schemas.microsoft.com/office/drawing/2014/main" id="{E25A4D80-D264-9CEF-222D-3CCA56696CB2}"/>
              </a:ext>
            </a:extLst>
          </p:cNvPr>
          <p:cNvSpPr/>
          <p:nvPr/>
        </p:nvSpPr>
        <p:spPr>
          <a:xfrm>
            <a:off x="228930" y="1690688"/>
            <a:ext cx="1948013" cy="50657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de-CH" sz="2400" dirty="0">
                <a:solidFill>
                  <a:srgbClr val="0070C0"/>
                </a:solidFill>
              </a:rPr>
              <a:t>sichtbar für </a:t>
            </a:r>
            <a:r>
              <a:rPr lang="de-CH" sz="2400" dirty="0" err="1">
                <a:solidFill>
                  <a:srgbClr val="0070C0"/>
                </a:solidFill>
              </a:rPr>
              <a:t>Benutzer:in</a:t>
            </a:r>
            <a:endParaRPr lang="de-CH" sz="2400" dirty="0">
              <a:solidFill>
                <a:srgbClr val="0070C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F99B1668-0AEB-533D-DD49-7A99EA32AAAF}"/>
              </a:ext>
            </a:extLst>
          </p:cNvPr>
          <p:cNvSpPr/>
          <p:nvPr/>
        </p:nvSpPr>
        <p:spPr>
          <a:xfrm>
            <a:off x="2248065" y="1690688"/>
            <a:ext cx="9811855" cy="50657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de-CH" sz="2400">
                <a:solidFill>
                  <a:srgbClr val="0070C0"/>
                </a:solidFill>
              </a:rPr>
              <a:t>passiert </a:t>
            </a:r>
            <a:r>
              <a:rPr lang="de-CH" sz="2400" dirty="0">
                <a:solidFill>
                  <a:srgbClr val="0070C0"/>
                </a:solidFill>
              </a:rPr>
              <a:t>im Hintergrund, ist</a:t>
            </a:r>
            <a:br>
              <a:rPr lang="de-CH" sz="2400" dirty="0">
                <a:solidFill>
                  <a:srgbClr val="0070C0"/>
                </a:solidFill>
              </a:rPr>
            </a:br>
            <a:r>
              <a:rPr lang="de-CH" sz="2400" dirty="0">
                <a:solidFill>
                  <a:srgbClr val="0070C0"/>
                </a:solidFill>
              </a:rPr>
              <a:t>unsichtbar für </a:t>
            </a:r>
            <a:r>
              <a:rPr lang="de-CH" sz="2400" dirty="0" err="1">
                <a:solidFill>
                  <a:srgbClr val="0070C0"/>
                </a:solidFill>
              </a:rPr>
              <a:t>Benutzer:in</a:t>
            </a:r>
            <a:endParaRPr lang="de-CH" sz="2400" dirty="0">
              <a:solidFill>
                <a:srgbClr val="0070C0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7B04E9-140F-508D-198E-C951077F0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57240" cy="1325563"/>
          </a:xfrm>
        </p:spPr>
        <p:txBody>
          <a:bodyPr/>
          <a:lstStyle/>
          <a:p>
            <a:r>
              <a:rPr lang="de-CH" dirty="0"/>
              <a:t>Ausführen von Code (F5)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B706A5D-64F7-CA97-3088-66C52E3F1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26" y="2446402"/>
            <a:ext cx="1663726" cy="145699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9BCCDB4-8FD3-FF90-91DF-4B8479A78785}"/>
              </a:ext>
            </a:extLst>
          </p:cNvPr>
          <p:cNvSpPr txBox="1"/>
          <p:nvPr/>
        </p:nvSpPr>
        <p:spPr>
          <a:xfrm>
            <a:off x="4338320" y="2431483"/>
            <a:ext cx="27395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100101001110110100101001010011010100101101010010110101001101010100101101001010111010100010100111001010010110010100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9212C39-6033-0999-7DA6-1045F4FAAF44}"/>
              </a:ext>
            </a:extLst>
          </p:cNvPr>
          <p:cNvSpPr txBox="1"/>
          <p:nvPr/>
        </p:nvSpPr>
        <p:spPr>
          <a:xfrm>
            <a:off x="305792" y="2062151"/>
            <a:ext cx="1425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Python-Code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180F9B9-E45E-8E43-BA08-854A1177B2A1}"/>
              </a:ext>
            </a:extLst>
          </p:cNvPr>
          <p:cNvSpPr txBox="1"/>
          <p:nvPr/>
        </p:nvSpPr>
        <p:spPr>
          <a:xfrm>
            <a:off x="4338320" y="2051647"/>
            <a:ext cx="2739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Code in Maschinensprache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596B1A15-872D-0FF8-216C-62178301D224}"/>
              </a:ext>
            </a:extLst>
          </p:cNvPr>
          <p:cNvCxnSpPr>
            <a:cxnSpLocks/>
          </p:cNvCxnSpPr>
          <p:nvPr/>
        </p:nvCxnSpPr>
        <p:spPr>
          <a:xfrm>
            <a:off x="2248065" y="2651336"/>
            <a:ext cx="1948015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6939B922-96B3-C6A4-F646-FDF062F208AF}"/>
              </a:ext>
            </a:extLst>
          </p:cNvPr>
          <p:cNvSpPr txBox="1"/>
          <p:nvPr/>
        </p:nvSpPr>
        <p:spPr>
          <a:xfrm>
            <a:off x="2143760" y="2707319"/>
            <a:ext cx="212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Wird umgewandelt in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90CED0B-8286-7746-9ECA-C7F0512FE410}"/>
              </a:ext>
            </a:extLst>
          </p:cNvPr>
          <p:cNvSpPr txBox="1"/>
          <p:nvPr/>
        </p:nvSpPr>
        <p:spPr>
          <a:xfrm>
            <a:off x="9146897" y="2051647"/>
            <a:ext cx="1098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Prozessor</a:t>
            </a:r>
          </a:p>
        </p:txBody>
      </p:sp>
      <p:pic>
        <p:nvPicPr>
          <p:cNvPr id="11" name="Picture 2" descr="CPUs bald teurer? Intel warnt vor CPU-Knappheit - PC-WELT">
            <a:extLst>
              <a:ext uri="{FF2B5EF4-FFF2-40B4-BE49-F238E27FC236}">
                <a16:creationId xmlns:a16="http://schemas.microsoft.com/office/drawing/2014/main" id="{B3737FF7-F563-AE27-306B-57BB78A88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990" y="2478135"/>
            <a:ext cx="2552613" cy="127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7CB0093D-87E5-C1AC-7508-1746B110CFCD}"/>
              </a:ext>
            </a:extLst>
          </p:cNvPr>
          <p:cNvCxnSpPr>
            <a:cxnSpLocks/>
          </p:cNvCxnSpPr>
          <p:nvPr/>
        </p:nvCxnSpPr>
        <p:spPr>
          <a:xfrm>
            <a:off x="7236817" y="2651336"/>
            <a:ext cx="183896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0BB60DFB-0F59-F96A-A6B0-B4FE4B0173AC}"/>
              </a:ext>
            </a:extLst>
          </p:cNvPr>
          <p:cNvSpPr txBox="1"/>
          <p:nvPr/>
        </p:nvSpPr>
        <p:spPr>
          <a:xfrm>
            <a:off x="7023457" y="2744909"/>
            <a:ext cx="212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Wird ausgeführt</a:t>
            </a:r>
          </a:p>
          <a:p>
            <a:pPr algn="ctr"/>
            <a:r>
              <a:rPr lang="de-CH" dirty="0"/>
              <a:t>von</a:t>
            </a:r>
          </a:p>
        </p:txBody>
      </p:sp>
      <p:pic>
        <p:nvPicPr>
          <p:cNvPr id="16" name="Picture 2" descr="HPE 815101-B21 (1 x 64GB, DDR4-2666, SO-DIMM)">
            <a:extLst>
              <a:ext uri="{FF2B5EF4-FFF2-40B4-BE49-F238E27FC236}">
                <a16:creationId xmlns:a16="http://schemas.microsoft.com/office/drawing/2014/main" id="{6CBE8843-95AE-C7B2-7144-F3D8E66CD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198" y="4884155"/>
            <a:ext cx="2436713" cy="187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D88817D8-326B-9E19-5CAB-F7603BBE8F8D}"/>
              </a:ext>
            </a:extLst>
          </p:cNvPr>
          <p:cNvSpPr txBox="1"/>
          <p:nvPr/>
        </p:nvSpPr>
        <p:spPr>
          <a:xfrm>
            <a:off x="9146897" y="4977727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Arbeitsspeicher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D68425E-375E-EA41-9932-E729B8EA7075}"/>
              </a:ext>
            </a:extLst>
          </p:cNvPr>
          <p:cNvSpPr txBox="1"/>
          <p:nvPr/>
        </p:nvSpPr>
        <p:spPr>
          <a:xfrm>
            <a:off x="9355508" y="4109934"/>
            <a:ext cx="212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Lesen und Schreiben</a:t>
            </a:r>
            <a:br>
              <a:rPr lang="de-CH" dirty="0"/>
            </a:br>
            <a:r>
              <a:rPr lang="de-CH" dirty="0"/>
              <a:t>von Werten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686FBE02-DC66-65D9-97BE-4B7482FB38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58204" r="67063" b="22491"/>
          <a:stretch/>
        </p:blipFill>
        <p:spPr>
          <a:xfrm>
            <a:off x="427927" y="4698285"/>
            <a:ext cx="1591412" cy="1004531"/>
          </a:xfrm>
          <a:prstGeom prst="rect">
            <a:avLst/>
          </a:prstGeom>
        </p:spPr>
      </p:pic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B4298F60-D271-C617-A262-6DD68C036F3B}"/>
              </a:ext>
            </a:extLst>
          </p:cNvPr>
          <p:cNvCxnSpPr>
            <a:cxnSpLocks/>
          </p:cNvCxnSpPr>
          <p:nvPr/>
        </p:nvCxnSpPr>
        <p:spPr>
          <a:xfrm flipH="1">
            <a:off x="2019339" y="3794175"/>
            <a:ext cx="7056437" cy="118355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EFC04168-2766-77B8-D47D-F4F404565603}"/>
              </a:ext>
            </a:extLst>
          </p:cNvPr>
          <p:cNvCxnSpPr>
            <a:cxnSpLocks/>
          </p:cNvCxnSpPr>
          <p:nvPr/>
        </p:nvCxnSpPr>
        <p:spPr>
          <a:xfrm>
            <a:off x="11592560" y="3888474"/>
            <a:ext cx="0" cy="1089252"/>
          </a:xfrm>
          <a:prstGeom prst="straightConnector1">
            <a:avLst/>
          </a:prstGeom>
          <a:ln w="571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A17C1795-E691-7B94-3AE8-8F789C7F679D}"/>
              </a:ext>
            </a:extLst>
          </p:cNvPr>
          <p:cNvSpPr txBox="1"/>
          <p:nvPr/>
        </p:nvSpPr>
        <p:spPr>
          <a:xfrm>
            <a:off x="4541881" y="4445461"/>
            <a:ext cx="3916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Gibt Resultat(</a:t>
            </a:r>
            <a:r>
              <a:rPr lang="de-CH" dirty="0" err="1"/>
              <a:t>e</a:t>
            </a:r>
            <a:r>
              <a:rPr lang="de-CH" dirty="0"/>
              <a:t>) zurück, damit ausgegeben werden können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5C5F2044-4F97-B411-7A81-2BEAD9C466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156" t="9520" r="66223" b="83382"/>
          <a:stretch/>
        </p:blipFill>
        <p:spPr>
          <a:xfrm>
            <a:off x="7023457" y="528123"/>
            <a:ext cx="1131111" cy="1002873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908B7400-8845-0729-8AF1-FAAB6856664E}"/>
              </a:ext>
            </a:extLst>
          </p:cNvPr>
          <p:cNvSpPr txBox="1"/>
          <p:nvPr/>
        </p:nvSpPr>
        <p:spPr>
          <a:xfrm>
            <a:off x="348043" y="4328953"/>
            <a:ext cx="166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Ausgabefenster</a:t>
            </a:r>
          </a:p>
        </p:txBody>
      </p:sp>
    </p:spTree>
    <p:extLst>
      <p:ext uri="{BB962C8B-B14F-4D97-AF65-F5344CB8AC3E}">
        <p14:creationId xmlns:p14="http://schemas.microsoft.com/office/powerpoint/2010/main" val="298323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0" grpId="0" animBg="1"/>
      <p:bldP spid="5" grpId="0"/>
      <p:bldP spid="6" grpId="0"/>
      <p:bldP spid="7" grpId="0"/>
      <p:bldP spid="10" grpId="0"/>
      <p:bldP spid="12" grpId="0"/>
      <p:bldP spid="14" grpId="0"/>
      <p:bldP spid="17" grpId="0"/>
      <p:bldP spid="22" grpId="0"/>
      <p:bldP spid="27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6A9FDF-9103-27A7-B77D-E01F619E5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46"/>
            <a:ext cx="10515600" cy="1577886"/>
          </a:xfrm>
        </p:spPr>
        <p:txBody>
          <a:bodyPr/>
          <a:lstStyle/>
          <a:p>
            <a:r>
              <a:rPr lang="de-CH" dirty="0"/>
              <a:t>Assembler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AA14E0-549E-EE29-B2AC-9BED9F488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640"/>
            <a:ext cx="10888226" cy="5293360"/>
          </a:xfrm>
        </p:spPr>
        <p:txBody>
          <a:bodyPr>
            <a:normAutofit lnSpcReduction="10000"/>
          </a:bodyPr>
          <a:lstStyle/>
          <a:p>
            <a:r>
              <a:rPr lang="de-CH" dirty="0"/>
              <a:t>Maschinensprache programmieren ist praktisch unmöglich für Menschen, deshalb …</a:t>
            </a:r>
          </a:p>
          <a:p>
            <a:r>
              <a:rPr lang="de-CH" b="1" dirty="0"/>
              <a:t>Assembler</a:t>
            </a:r>
            <a:r>
              <a:rPr lang="de-CH" dirty="0"/>
              <a:t>: </a:t>
            </a:r>
            <a:r>
              <a:rPr lang="de-CH" i="1" dirty="0"/>
              <a:t>Übersetzung von Maschinensprache </a:t>
            </a:r>
            <a:r>
              <a:rPr lang="de-CH" dirty="0"/>
              <a:t>(binär) in etwas, was für Menschen noch verständlich ist (Buchstaben, Zahlen).</a:t>
            </a:r>
          </a:p>
          <a:p>
            <a:r>
              <a:rPr lang="de-CH" dirty="0"/>
              <a:t>Beispiel: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/>
              <a:t>Kann damit </a:t>
            </a:r>
            <a:r>
              <a:rPr lang="de-CH" b="1" dirty="0"/>
              <a:t>direkt für CPU </a:t>
            </a:r>
            <a:r>
              <a:rPr lang="de-CH" dirty="0"/>
              <a:t>programmieren -&gt; maximal effizient</a:t>
            </a:r>
          </a:p>
          <a:p>
            <a:r>
              <a:rPr lang="de-CH" dirty="0"/>
              <a:t>Warum will man das?</a:t>
            </a:r>
          </a:p>
          <a:p>
            <a:pPr lvl="1"/>
            <a:r>
              <a:rPr lang="de-CH" dirty="0"/>
              <a:t>Früher: einzige Möglichkeit</a:t>
            </a:r>
          </a:p>
          <a:p>
            <a:pPr lvl="1"/>
            <a:r>
              <a:rPr lang="de-CH" dirty="0"/>
              <a:t>Heute: Code in Programmiersprache schreiben, dann in Assembler </a:t>
            </a:r>
            <a:r>
              <a:rPr lang="de-CH" b="1" dirty="0"/>
              <a:t>optimieren</a:t>
            </a:r>
          </a:p>
          <a:p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6FD1652-82DA-98DC-8EBD-00EB055E4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686" y="3265619"/>
            <a:ext cx="1014022" cy="149120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522CA2B-3F87-B910-0C30-C14192799DF9}"/>
              </a:ext>
            </a:extLst>
          </p:cNvPr>
          <p:cNvSpPr txBox="1"/>
          <p:nvPr/>
        </p:nvSpPr>
        <p:spPr>
          <a:xfrm>
            <a:off x="2619936" y="3142526"/>
            <a:ext cx="6032421" cy="16746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CH" sz="1400" dirty="0"/>
              <a:t>0100000001100001000110010111101111010000000010001110101011011010</a:t>
            </a:r>
          </a:p>
          <a:p>
            <a:pPr>
              <a:lnSpc>
                <a:spcPct val="150000"/>
              </a:lnSpc>
            </a:pPr>
            <a:r>
              <a:rPr lang="de-CH" sz="1400" dirty="0"/>
              <a:t>1111001100101101110101110110001001010101100100111010000100001100</a:t>
            </a:r>
          </a:p>
          <a:p>
            <a:pPr>
              <a:lnSpc>
                <a:spcPct val="150000"/>
              </a:lnSpc>
            </a:pPr>
            <a:r>
              <a:rPr lang="de-CH" sz="1400" dirty="0"/>
              <a:t>1011101110111010111000010101100101100101011000001101100100001111</a:t>
            </a:r>
          </a:p>
          <a:p>
            <a:pPr>
              <a:lnSpc>
                <a:spcPct val="150000"/>
              </a:lnSpc>
            </a:pPr>
            <a:r>
              <a:rPr lang="de-CH" sz="1400" dirty="0"/>
              <a:t>0010001111011010001110100000100101110010011111101000110110010010</a:t>
            </a:r>
          </a:p>
          <a:p>
            <a:pPr>
              <a:lnSpc>
                <a:spcPct val="150000"/>
              </a:lnSpc>
            </a:pPr>
            <a:r>
              <a:rPr lang="de-CH" sz="1400" dirty="0"/>
              <a:t>0111111111101000101011110110100001001001001110100110001000100000</a:t>
            </a:r>
          </a:p>
        </p:txBody>
      </p:sp>
      <p:sp>
        <p:nvSpPr>
          <p:cNvPr id="6" name="Pfeil nach rechts 5">
            <a:extLst>
              <a:ext uri="{FF2B5EF4-FFF2-40B4-BE49-F238E27FC236}">
                <a16:creationId xmlns:a16="http://schemas.microsoft.com/office/drawing/2014/main" id="{14429750-693C-BB8A-9E6A-A30A82E4194C}"/>
              </a:ext>
            </a:extLst>
          </p:cNvPr>
          <p:cNvSpPr/>
          <p:nvPr/>
        </p:nvSpPr>
        <p:spPr>
          <a:xfrm>
            <a:off x="8652357" y="3805934"/>
            <a:ext cx="700365" cy="347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4332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F281FC-7326-5B2B-836B-97BE77040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Zusammenfassung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A87DD8-3538-D32E-0B4A-4F2840B2E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/>
              <a:t>Besprecht in 2-3er Gruppen und macht Notizen: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Erkläre, was </a:t>
            </a:r>
            <a:r>
              <a:rPr lang="de-CH" b="1" dirty="0"/>
              <a:t>Maschinensprache</a:t>
            </a:r>
            <a:r>
              <a:rPr lang="de-CH" dirty="0"/>
              <a:t> ist.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Erkläre was </a:t>
            </a:r>
            <a:r>
              <a:rPr lang="de-CH" b="1" dirty="0"/>
              <a:t>im Hintergrund passiert</a:t>
            </a:r>
            <a:r>
              <a:rPr lang="de-CH" dirty="0"/>
              <a:t>, wenn man ein </a:t>
            </a:r>
            <a:r>
              <a:rPr lang="de-CH" b="1" dirty="0"/>
              <a:t>Python</a:t>
            </a:r>
            <a:r>
              <a:rPr lang="de-CH" dirty="0"/>
              <a:t>-Programm laufen lässt.</a:t>
            </a:r>
          </a:p>
          <a:p>
            <a:pPr marL="514350" indent="-514350">
              <a:buFont typeface="+mj-lt"/>
              <a:buAutoNum type="arabicPeriod"/>
            </a:pPr>
            <a:r>
              <a:rPr lang="de-CH" b="1" dirty="0"/>
              <a:t>Python vs. Assembler vs. Maschinensprache.</a:t>
            </a:r>
            <a:r>
              <a:rPr lang="de-CH" dirty="0"/>
              <a:t> Fülle Tabelle aus: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B9F41045-862F-7173-5B45-20862C6EF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260927"/>
              </p:ext>
            </p:extLst>
          </p:nvPr>
        </p:nvGraphicFramePr>
        <p:xfrm>
          <a:off x="2032000" y="4295986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96341296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0848531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6146932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02300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Assembler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Maschinensprache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699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b="1" dirty="0"/>
                        <a:t>Vorteile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190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b="1" dirty="0"/>
                        <a:t>Nachteile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593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298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1207</Words>
  <Application>Microsoft Macintosh PowerPoint</Application>
  <PresentationFormat>Breitbild</PresentationFormat>
  <Paragraphs>225</Paragraphs>
  <Slides>23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Office</vt:lpstr>
      <vt:lpstr>Assembler</vt:lpstr>
      <vt:lpstr>Ziele</vt:lpstr>
      <vt:lpstr>Prozessor / CPU (Central processing unit)</vt:lpstr>
      <vt:lpstr>Sprache der CPU</vt:lpstr>
      <vt:lpstr>Sprache der CPU</vt:lpstr>
      <vt:lpstr>Programmiersprachen</vt:lpstr>
      <vt:lpstr>Ausführen von Code (F5)</vt:lpstr>
      <vt:lpstr>Assembler</vt:lpstr>
      <vt:lpstr>Zusammenfassung</vt:lpstr>
      <vt:lpstr>Zusammenfassung: LÖSUNG</vt:lpstr>
      <vt:lpstr>Von-Neumann-Architektur</vt:lpstr>
      <vt:lpstr>Von-Neumann-Architektur</vt:lpstr>
      <vt:lpstr>PowerPoint-Präsentation</vt:lpstr>
      <vt:lpstr>Von-Neumann-Architektur</vt:lpstr>
      <vt:lpstr>Assembler</vt:lpstr>
      <vt:lpstr>Little Man Computer</vt:lpstr>
      <vt:lpstr>Little Man Computer</vt:lpstr>
      <vt:lpstr>Little Man Computer</vt:lpstr>
      <vt:lpstr>Zeile 1: LDA 97</vt:lpstr>
      <vt:lpstr>Zeile 2: ADD 98</vt:lpstr>
      <vt:lpstr>Zeile 3: STA 99</vt:lpstr>
      <vt:lpstr>Zeile 4: OUT</vt:lpstr>
      <vt:lpstr>Zeile 5: HLT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Maschinensprache</dc:title>
  <dc:creator>Schärer Andreas</dc:creator>
  <cp:lastModifiedBy>Schärer Andreas</cp:lastModifiedBy>
  <cp:revision>122</cp:revision>
  <dcterms:created xsi:type="dcterms:W3CDTF">2022-06-06T12:24:46Z</dcterms:created>
  <dcterms:modified xsi:type="dcterms:W3CDTF">2022-06-06T20:01:00Z</dcterms:modified>
</cp:coreProperties>
</file>